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arcellus" charset="1" panose="020E0602050203020307"/>
      <p:regular r:id="rId10"/>
    </p:embeddedFont>
    <p:embeddedFont>
      <p:font typeface="Questrial" charset="1" panose="02000000000000000000"/>
      <p:regular r:id="rId11"/>
    </p:embeddedFont>
    <p:embeddedFont>
      <p:font typeface="Sisterhood" charset="1" panose="02000503000000020003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slides/slide1.xml" Type="http://schemas.openxmlformats.org/officeDocument/2006/relationships/slide"/><Relationship Id="rId14" Target="slides/slide2.xml" Type="http://schemas.openxmlformats.org/officeDocument/2006/relationships/slide"/><Relationship Id="rId15" Target="slides/slide3.xml" Type="http://schemas.openxmlformats.org/officeDocument/2006/relationships/slide"/><Relationship Id="rId16" Target="slides/slide4.xml" Type="http://schemas.openxmlformats.org/officeDocument/2006/relationships/slide"/><Relationship Id="rId17" Target="slides/slide5.xml" Type="http://schemas.openxmlformats.org/officeDocument/2006/relationships/slide"/><Relationship Id="rId18" Target="slides/slide6.xml" Type="http://schemas.openxmlformats.org/officeDocument/2006/relationships/slide"/><Relationship Id="rId19" Target="slides/slide7.xml" Type="http://schemas.openxmlformats.org/officeDocument/2006/relationships/slide"/><Relationship Id="rId2" Target="presProps.xml" Type="http://schemas.openxmlformats.org/officeDocument/2006/relationships/presProps"/><Relationship Id="rId20" Target="slides/slide8.xml" Type="http://schemas.openxmlformats.org/officeDocument/2006/relationships/slide"/><Relationship Id="rId21" Target="slides/slide9.xml" Type="http://schemas.openxmlformats.org/officeDocument/2006/relationships/slide"/><Relationship Id="rId22" Target="slides/slide10.xml" Type="http://schemas.openxmlformats.org/officeDocument/2006/relationships/slide"/><Relationship Id="rId23" Target="slides/slide11.xml" Type="http://schemas.openxmlformats.org/officeDocument/2006/relationships/slide"/><Relationship Id="rId24" Target="slides/slide12.xml" Type="http://schemas.openxmlformats.org/officeDocument/2006/relationships/slide"/><Relationship Id="rId25" Target="slides/slide13.xml" Type="http://schemas.openxmlformats.org/officeDocument/2006/relationships/slide"/><Relationship Id="rId26" Target="slides/slide14.xml" Type="http://schemas.openxmlformats.org/officeDocument/2006/relationships/slide"/><Relationship Id="rId27" Target="slides/slide15.xml" Type="http://schemas.openxmlformats.org/officeDocument/2006/relationships/slide"/><Relationship Id="rId28" Target="slides/slide16.xml" Type="http://schemas.openxmlformats.org/officeDocument/2006/relationships/slide"/><Relationship Id="rId29" Target="slides/slide17.xml" Type="http://schemas.openxmlformats.org/officeDocument/2006/relationships/slide"/><Relationship Id="rId3" Target="viewProps.xml" Type="http://schemas.openxmlformats.org/officeDocument/2006/relationships/viewProps"/><Relationship Id="rId30" Target="slides/slide18.xml" Type="http://schemas.openxmlformats.org/officeDocument/2006/relationships/slide"/><Relationship Id="rId31" Target="slides/slide19.xml" Type="http://schemas.openxmlformats.org/officeDocument/2006/relationships/slide"/><Relationship Id="rId32" Target="slides/slide20.xml" Type="http://schemas.openxmlformats.org/officeDocument/2006/relationships/slide"/><Relationship Id="rId33" Target="slides/slide21.xml" Type="http://schemas.openxmlformats.org/officeDocument/2006/relationships/slide"/><Relationship Id="rId34" Target="slides/slide22.xml" Type="http://schemas.openxmlformats.org/officeDocument/2006/relationships/slide"/><Relationship Id="rId35" Target="slides/slide23.xml" Type="http://schemas.openxmlformats.org/officeDocument/2006/relationships/slide"/><Relationship Id="rId36" Target="slides/slide24.xml" Type="http://schemas.openxmlformats.org/officeDocument/2006/relationships/slide"/><Relationship Id="rId37" Target="slides/slide25.xml" Type="http://schemas.openxmlformats.org/officeDocument/2006/relationships/slide"/><Relationship Id="rId38" Target="slides/slide26.xml" Type="http://schemas.openxmlformats.org/officeDocument/2006/relationships/slide"/><Relationship Id="rId39" Target="slides/slide27.xml" Type="http://schemas.openxmlformats.org/officeDocument/2006/relationships/slide"/><Relationship Id="rId4" Target="theme/theme1.xml" Type="http://schemas.openxmlformats.org/officeDocument/2006/relationships/theme"/><Relationship Id="rId40" Target="slides/slide28.xml" Type="http://schemas.openxmlformats.org/officeDocument/2006/relationships/slide"/><Relationship Id="rId41" Target="slides/slide2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2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12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8.jpeg" Type="http://schemas.openxmlformats.org/officeDocument/2006/relationships/image"/><Relationship Id="rId4" Target="../media/image12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2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12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2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Relationship Id="rId5" Target="../media/image37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Relationship Id="rId5" Target="../media/image39.jpeg" Type="http://schemas.openxmlformats.org/officeDocument/2006/relationships/image"/><Relationship Id="rId6" Target="../media/image40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12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1.pn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1.png" Type="http://schemas.openxmlformats.org/officeDocument/2006/relationships/image"/><Relationship Id="rId4" Target="../media/image42.jpeg" Type="http://schemas.openxmlformats.org/officeDocument/2006/relationships/image"/><Relationship Id="rId5" Target="../media/image43.jpeg" Type="http://schemas.openxmlformats.org/officeDocument/2006/relationships/image"/><Relationship Id="rId6" Target="../media/image33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6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1.png" Type="http://schemas.openxmlformats.org/officeDocument/2006/relationships/image"/><Relationship Id="rId4" Target="../media/image20.png" Type="http://schemas.openxmlformats.org/officeDocument/2006/relationships/image"/><Relationship Id="rId5" Target="../media/image22.jpeg" Type="http://schemas.openxmlformats.org/officeDocument/2006/relationships/image"/><Relationship Id="rId6" Target="../media/image23.png" Type="http://schemas.openxmlformats.org/officeDocument/2006/relationships/image"/><Relationship Id="rId7" Target="../media/image24.jpeg" Type="http://schemas.openxmlformats.org/officeDocument/2006/relationships/image"/><Relationship Id="rId8" Target="http://www.sourcetoyou.com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56582" y="236776"/>
            <a:ext cx="10642196" cy="9458252"/>
          </a:xfrm>
          <a:custGeom>
            <a:avLst/>
            <a:gdLst/>
            <a:ahLst/>
            <a:cxnLst/>
            <a:rect r="r" b="b" t="t" l="l"/>
            <a:pathLst>
              <a:path h="9458252" w="10642196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54949" y="-2349804"/>
            <a:ext cx="9855808" cy="8229600"/>
          </a:xfrm>
          <a:custGeom>
            <a:avLst/>
            <a:gdLst/>
            <a:ahLst/>
            <a:cxnLst/>
            <a:rect r="r" b="b" t="t" l="l"/>
            <a:pathLst>
              <a:path h="8229600" w="9855808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1757175" y="4795044"/>
            <a:ext cx="9855808" cy="8229600"/>
          </a:xfrm>
          <a:custGeom>
            <a:avLst/>
            <a:gdLst/>
            <a:ahLst/>
            <a:cxnLst/>
            <a:rect r="r" b="b" t="t" l="l"/>
            <a:pathLst>
              <a:path h="8229600" w="9855808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53967" y="8239574"/>
            <a:ext cx="2047426" cy="2047426"/>
          </a:xfrm>
          <a:custGeom>
            <a:avLst/>
            <a:gdLst/>
            <a:ahLst/>
            <a:cxnLst/>
            <a:rect r="r" b="b" t="t" l="l"/>
            <a:pathLst>
              <a:path h="2047426" w="2047426">
                <a:moveTo>
                  <a:pt x="0" y="0"/>
                </a:moveTo>
                <a:lnTo>
                  <a:pt x="2047426" y="0"/>
                </a:lnTo>
                <a:lnTo>
                  <a:pt x="2047426" y="2047426"/>
                </a:lnTo>
                <a:lnTo>
                  <a:pt x="0" y="2047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05207" y="1906433"/>
            <a:ext cx="10077586" cy="4552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31"/>
              </a:lnSpc>
            </a:pPr>
            <a:r>
              <a:rPr lang="en-US" sz="9399">
                <a:solidFill>
                  <a:srgbClr val="607340"/>
                </a:solidFill>
                <a:latin typeface="Marcellus"/>
              </a:rPr>
              <a:t> </a:t>
            </a:r>
            <a:r>
              <a:rPr lang="en-US" sz="9399">
                <a:solidFill>
                  <a:srgbClr val="560216"/>
                </a:solidFill>
                <a:latin typeface="Marcellus"/>
              </a:rPr>
              <a:t>Cycle menstruel </a:t>
            </a:r>
          </a:p>
          <a:p>
            <a:pPr algn="ctr">
              <a:lnSpc>
                <a:spcPts val="12031"/>
              </a:lnSpc>
            </a:pPr>
            <a:r>
              <a:rPr lang="en-US" sz="9399">
                <a:solidFill>
                  <a:srgbClr val="560216"/>
                </a:solidFill>
                <a:latin typeface="Marcellus"/>
              </a:rPr>
              <a:t>&amp;</a:t>
            </a:r>
          </a:p>
          <a:p>
            <a:pPr algn="ctr">
              <a:lnSpc>
                <a:spcPts val="12031"/>
              </a:lnSpc>
            </a:pPr>
            <a:r>
              <a:rPr lang="en-US" sz="9399">
                <a:solidFill>
                  <a:srgbClr val="560216"/>
                </a:solidFill>
                <a:latin typeface="Marcellus"/>
              </a:rPr>
              <a:t>Huiles essentielles</a:t>
            </a:r>
            <a:r>
              <a:rPr lang="en-US" sz="9399">
                <a:solidFill>
                  <a:srgbClr val="000000"/>
                </a:solidFill>
                <a:latin typeface="Marcellus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15915" y="6952477"/>
            <a:ext cx="9190891" cy="698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CA69A2"/>
                </a:solidFill>
                <a:latin typeface="Questrial"/>
              </a:rPr>
              <a:t>Joy et Coraline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92941" y="0"/>
            <a:ext cx="6395059" cy="3836936"/>
            <a:chOff x="0" y="0"/>
            <a:chExt cx="8526746" cy="511591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0000" r="0" b="30000"/>
            <a:stretch>
              <a:fillRect/>
            </a:stretch>
          </p:blipFill>
          <p:spPr>
            <a:xfrm flipH="false" flipV="false">
              <a:off x="0" y="0"/>
              <a:ext cx="8526746" cy="511591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5996152"/>
            <a:ext cx="3925570" cy="4290848"/>
            <a:chOff x="0" y="0"/>
            <a:chExt cx="5234093" cy="572113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3564" r="0" b="13564"/>
            <a:stretch>
              <a:fillRect/>
            </a:stretch>
          </p:blipFill>
          <p:spPr>
            <a:xfrm flipH="false" flipV="false">
              <a:off x="0" y="0"/>
              <a:ext cx="5234093" cy="5721131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37421" y="4944618"/>
            <a:ext cx="5218250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Sisterhood"/>
              </a:rPr>
              <a:t>Phase d’introspection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08091" y="4944618"/>
            <a:ext cx="3488598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Sisterhood"/>
              </a:rPr>
              <a:t>Besoins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06570" y="6167120"/>
            <a:ext cx="8015566" cy="396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Energie de la femme sage, de la sorcière.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Ralentissement, intériorité.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Elimination de la muqueuse utérine.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Laisser partir l’ancien, s’en détacher.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S’octroyer un moment de retraite intérieure.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Faire le point, faire le tri.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Se relier à plus grand que soi.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Impermanence des choses : deuil-renaissance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22136" y="6167120"/>
            <a:ext cx="5858668" cy="396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Posture de l’enfant.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Tisane de framboisiers et d’ortie.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Massage du sacrum.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Rester au chaud.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Même si ce n’est pas facile, autorisez-vous à ralentir et à être introvertie = nécessaire pour le reste du cycle !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54752" y="440188"/>
            <a:ext cx="8579264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L’hiver intérieur -</a:t>
            </a:r>
          </a:p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 lunes/menstruations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84715" y="3980899"/>
            <a:ext cx="7996089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60216"/>
                </a:solidFill>
                <a:latin typeface="Questrial"/>
              </a:rPr>
              <a:t>Qu’ai-je envie de lâcher, de laisser partir ?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97587" y="0"/>
            <a:ext cx="5490413" cy="4786741"/>
            <a:chOff x="0" y="0"/>
            <a:chExt cx="7320550" cy="638232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8395" t="29376" r="14067" b="25557"/>
            <a:stretch>
              <a:fillRect/>
            </a:stretch>
          </p:blipFill>
          <p:spPr>
            <a:xfrm flipH="false" flipV="false">
              <a:off x="0" y="0"/>
              <a:ext cx="7320550" cy="638232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5996152"/>
            <a:ext cx="3925570" cy="4290848"/>
            <a:chOff x="0" y="0"/>
            <a:chExt cx="5234093" cy="572113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9746" t="39276" r="0" b="9529"/>
            <a:stretch>
              <a:fillRect/>
            </a:stretch>
          </p:blipFill>
          <p:spPr>
            <a:xfrm flipH="false" flipV="false">
              <a:off x="0" y="0"/>
              <a:ext cx="5234093" cy="5721131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59645" y="3798836"/>
            <a:ext cx="5528415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Sisterhood"/>
              </a:rPr>
              <a:t>Les huiles essentielles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16070" y="6527674"/>
            <a:ext cx="6771990" cy="347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Utilisée en aromathérapie comme remède nervin et calmant,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 comme remède carminatif ou antispasmodique pour soulager les inconforts digestifs ou liées aux menstrues.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Sur le bas ventre ou sur les reins.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78560" y="5919952"/>
            <a:ext cx="6983095" cy="4253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anti-inflammatoire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régénérante, cicatrisante &amp; assaisinnante, antiseptique &amp; antibactérienne,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antioxydante, analgésique, fongicide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agit comme un décontractant musculaire</a:t>
            </a: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560216"/>
                </a:solidFill>
                <a:latin typeface="Questrial"/>
              </a:rPr>
              <a:t>contient des phytocannabinoides (CB2) a donc un effet similaire au CBD sans l’effet psychotrope lié à la THC.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Sur le bas ventre, d</a:t>
            </a:r>
            <a:r>
              <a:rPr lang="en-US" sz="2799">
                <a:solidFill>
                  <a:srgbClr val="560216"/>
                </a:solidFill>
                <a:latin typeface="Questrial"/>
              </a:rPr>
              <a:t>errière la nuque ou au palais.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54752" y="440188"/>
            <a:ext cx="8579264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L’hiver intérieur -</a:t>
            </a:r>
          </a:p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 lunes/menstruations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11557" y="5084746"/>
            <a:ext cx="6132443" cy="82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55"/>
              </a:lnSpc>
            </a:pPr>
            <a:r>
              <a:rPr lang="en-US" sz="5199">
                <a:solidFill>
                  <a:srgbClr val="CA69A2"/>
                </a:solidFill>
                <a:latin typeface="Marcellus"/>
              </a:rPr>
              <a:t>Camomille romaine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011557" y="5860590"/>
            <a:ext cx="6132443" cy="389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CA69A2"/>
                </a:solidFill>
                <a:latin typeface="Marcellus"/>
              </a:rPr>
              <a:t>Anthemis nobilis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22136" y="5105400"/>
            <a:ext cx="2445693" cy="82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55"/>
              </a:lnSpc>
            </a:pPr>
            <a:r>
              <a:rPr lang="en-US" sz="5199">
                <a:solidFill>
                  <a:srgbClr val="CA69A2"/>
                </a:solidFill>
                <a:latin typeface="Marcellus"/>
              </a:rPr>
              <a:t>Copaiba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97587" y="5317744"/>
            <a:ext cx="6132443" cy="389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CA69A2"/>
                </a:solidFill>
                <a:latin typeface="Marcellus"/>
              </a:rPr>
              <a:t>Copaifera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5492" y="10287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67427" y="3508339"/>
            <a:ext cx="7353147" cy="3241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Le printemps</a:t>
            </a:r>
          </a:p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La pré-ovulation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991994" y="-2581346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43832" y="7023908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645527">
            <a:off x="15615307" y="-1352751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304412">
            <a:off x="-489401" y="7036197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177030" y="0"/>
            <a:ext cx="6110970" cy="3836936"/>
            <a:chOff x="0" y="0"/>
            <a:chExt cx="8147960" cy="511591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8304" r="0" b="28304"/>
            <a:stretch>
              <a:fillRect/>
            </a:stretch>
          </p:blipFill>
          <p:spPr>
            <a:xfrm flipH="false" flipV="false">
              <a:off x="0" y="0"/>
              <a:ext cx="8147960" cy="511591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5996152"/>
            <a:ext cx="3925570" cy="4290848"/>
            <a:chOff x="0" y="0"/>
            <a:chExt cx="5234093" cy="572113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256" t="0" r="4256" b="0"/>
            <a:stretch>
              <a:fillRect/>
            </a:stretch>
          </p:blipFill>
          <p:spPr>
            <a:xfrm flipH="false" flipV="false">
              <a:off x="0" y="0"/>
              <a:ext cx="5234093" cy="5721131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06111" y="4944618"/>
            <a:ext cx="5568474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Phase folliculaire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08091" y="4944618"/>
            <a:ext cx="3488598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Besoins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94421" y="5951766"/>
            <a:ext cx="7032737" cy="425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6 au 13ème jours - sang cesse de couler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Fertilité augmente (oestrogènes + hormones folliculo-stimulantes)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Glaire cervicale augmente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Energie Yang : abondante &amp; vivifiante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Elément Air - L’enfant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Lune croissante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Renaissance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327158" y="5951766"/>
            <a:ext cx="6960842" cy="425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estrial"/>
              </a:rPr>
              <a:t>C</a:t>
            </a:r>
            <a:r>
              <a:rPr lang="en-US" sz="3000">
                <a:solidFill>
                  <a:srgbClr val="560216"/>
                </a:solidFill>
                <a:latin typeface="Questrial"/>
              </a:rPr>
              <a:t>onnection aux rêves les plus profonds planter intentions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Socialisation - investir/entretenir les relations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Nouveaux projets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Aliments crus, légers, rafraîchissants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Tisane thym, fenouil, basilic sacré...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Amusement, aventure, action, Ustrasana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50573" y="483954"/>
            <a:ext cx="7687767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Le Printemps - Pré-Ovulation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5027" y="3380824"/>
            <a:ext cx="11647913" cy="1189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CA69A2"/>
                </a:solidFill>
                <a:latin typeface="Questrial"/>
              </a:rPr>
              <a:t>“J’ai confiance en ma propre métamorphose, croissance et transformation”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02674" y="3980899"/>
            <a:ext cx="7560171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60216"/>
                </a:solidFill>
                <a:latin typeface="Questrial"/>
              </a:rPr>
              <a:t>Que souhaites-tu accueillir dans ta vie ?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68566" y="72201"/>
            <a:ext cx="4819434" cy="4094797"/>
            <a:chOff x="0" y="0"/>
            <a:chExt cx="6425912" cy="545972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0641" r="0" b="20641"/>
            <a:stretch>
              <a:fillRect/>
            </a:stretch>
          </p:blipFill>
          <p:spPr>
            <a:xfrm flipH="false" flipV="false">
              <a:off x="0" y="0"/>
              <a:ext cx="6425912" cy="5459729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280029"/>
            <a:ext cx="2131419" cy="4006971"/>
          </a:xfrm>
          <a:custGeom>
            <a:avLst/>
            <a:gdLst/>
            <a:ahLst/>
            <a:cxnLst/>
            <a:rect r="r" b="b" t="t" l="l"/>
            <a:pathLst>
              <a:path h="4006971" w="2131419">
                <a:moveTo>
                  <a:pt x="0" y="0"/>
                </a:moveTo>
                <a:lnTo>
                  <a:pt x="2131419" y="0"/>
                </a:lnTo>
                <a:lnTo>
                  <a:pt x="2131419" y="4006971"/>
                </a:lnTo>
                <a:lnTo>
                  <a:pt x="0" y="4006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2788" t="-84544" r="-357472" b="-60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50573" y="483954"/>
            <a:ext cx="7759537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Le Printemps - Pré-Ovulation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00674" y="3978644"/>
            <a:ext cx="4283092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Hope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33905" y="4962525"/>
            <a:ext cx="7573898" cy="532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Fondation healing heads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Bergamotte, ylang-ylang, encens, absolu de gousse de vanille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Apporte de la lumière dans le sombre.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Révèle la vérité, donne de l’optimisme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Appliquer sur le coeur, la nuque, poignets ou sous les pieds selon le moment/besoin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31419" y="4128898"/>
            <a:ext cx="4283092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DDR Prime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53425" y="5076825"/>
            <a:ext cx="7990064" cy="532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Encens, orange sauvage, litsée, citronnelle, thym, sariette, clou de girofle, niaouli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Antioxydant - Aide les cellules et favorise un cycle cellulaire sain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Transformation personnelle - cycle de vie/mort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Aide à libérer ce qu’on ne veut plus.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En diffusion, dilué sur la zone dont vous ressentez le besoin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37767" y="1028700"/>
            <a:ext cx="5937188" cy="8735850"/>
            <a:chOff x="0" y="0"/>
            <a:chExt cx="7916251" cy="11647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018" t="0" r="16018" b="0"/>
            <a:stretch>
              <a:fillRect/>
            </a:stretch>
          </p:blipFill>
          <p:spPr>
            <a:xfrm flipH="false" flipV="false">
              <a:off x="0" y="0"/>
              <a:ext cx="7916251" cy="116478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50573" y="483954"/>
            <a:ext cx="7759537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Le Printemps - Pré-Ovulation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835956" y="4257420"/>
            <a:ext cx="4283092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Géranium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1200" y="5534025"/>
            <a:ext cx="11070911" cy="479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Anti-inflammatoire, antidépressif, antibactérien, régénérant...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Favorise l’ouverture à l’autre, à la connexion humaine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Facilite la confiance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Masser au niveau du coeur, nombril, utérus (toujours le diluer dans de l’huile végétale)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5492" y="10287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67427" y="3508339"/>
            <a:ext cx="7353147" cy="3241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L’été intérieur</a:t>
            </a:r>
          </a:p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L’ovulation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991994" y="-2581346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43832" y="7023908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645527">
            <a:off x="15615307" y="-1352751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304412">
            <a:off x="-489401" y="7036197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92941" y="0"/>
            <a:ext cx="6395059" cy="3836936"/>
            <a:chOff x="0" y="0"/>
            <a:chExt cx="8526746" cy="511591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-3130" t="36440" r="15051" b="28329"/>
            <a:stretch>
              <a:fillRect/>
            </a:stretch>
          </p:blipFill>
          <p:spPr>
            <a:xfrm flipH="false" flipV="false">
              <a:off x="0" y="0"/>
              <a:ext cx="8526746" cy="511591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5996152"/>
            <a:ext cx="3925570" cy="4290848"/>
            <a:chOff x="0" y="0"/>
            <a:chExt cx="5234093" cy="572113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970" r="0" b="26159"/>
            <a:stretch>
              <a:fillRect/>
            </a:stretch>
          </p:blipFill>
          <p:spPr>
            <a:xfrm flipH="false" flipV="false">
              <a:off x="0" y="0"/>
              <a:ext cx="5234093" cy="5721131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37421" y="4944618"/>
            <a:ext cx="5658863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Sisterhood"/>
              </a:rPr>
              <a:t>Phase de rayonnement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08091" y="4944618"/>
            <a:ext cx="3488598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Sisterhood"/>
              </a:rPr>
              <a:t>Besoins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7253" y="5951766"/>
            <a:ext cx="7405688" cy="4107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560216"/>
                </a:solidFill>
                <a:latin typeface="Questrial"/>
              </a:rPr>
              <a:t>Energie de la mère, de la guide.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60216"/>
                </a:solidFill>
                <a:latin typeface="Questrial"/>
              </a:rPr>
              <a:t>Epanouissement, ouverture, accueil.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60216"/>
                </a:solidFill>
                <a:latin typeface="Questrial"/>
              </a:rPr>
              <a:t>Réalisation, plénitude abondance.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60216"/>
                </a:solidFill>
                <a:latin typeface="Questrial"/>
              </a:rPr>
              <a:t>Envie de prendre soin des autres,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60216"/>
                </a:solidFill>
                <a:latin typeface="Questrial"/>
              </a:rPr>
              <a:t>de contribuer au monde.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60216"/>
                </a:solidFill>
                <a:latin typeface="Questrial"/>
              </a:rPr>
              <a:t>Moment idéale pour prendre des décisions, dévoiler mes projets au grand jour,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560216"/>
                </a:solidFill>
                <a:latin typeface="Questrial"/>
              </a:rPr>
              <a:t>gérer des situations conflictuelles.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108252" y="5992622"/>
            <a:ext cx="5560619" cy="2600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Posture de l’arbre.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Rester bien ancrée pour donner sans s’épuiser. 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Tisane de rose et de trèfle rouge.</a:t>
            </a:r>
            <a:r>
              <a:rPr lang="en-US" sz="2999">
                <a:solidFill>
                  <a:srgbClr val="627445"/>
                </a:solidFill>
                <a:latin typeface="Questrial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54752" y="440188"/>
            <a:ext cx="8579264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L’été intérieur -</a:t>
            </a:r>
          </a:p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Ovulation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99340" y="3980899"/>
            <a:ext cx="3766840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60216"/>
                </a:solidFill>
                <a:latin typeface="Questrial"/>
              </a:rPr>
              <a:t>Je dis “oui” à la vie !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97587" y="0"/>
            <a:ext cx="5490413" cy="4786741"/>
            <a:chOff x="0" y="0"/>
            <a:chExt cx="7320550" cy="638232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909" t="30958" r="8793" b="17720"/>
            <a:stretch>
              <a:fillRect/>
            </a:stretch>
          </p:blipFill>
          <p:spPr>
            <a:xfrm flipH="false" flipV="false">
              <a:off x="0" y="0"/>
              <a:ext cx="7320550" cy="638232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5996152"/>
            <a:ext cx="3925570" cy="4290848"/>
            <a:chOff x="0" y="0"/>
            <a:chExt cx="5234093" cy="572113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7180" t="15403" r="11705" b="32776"/>
            <a:stretch>
              <a:fillRect/>
            </a:stretch>
          </p:blipFill>
          <p:spPr>
            <a:xfrm flipH="false" flipV="false">
              <a:off x="0" y="0"/>
              <a:ext cx="5234093" cy="5721131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59645" y="3798836"/>
            <a:ext cx="5528415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Sisterhood"/>
              </a:rPr>
              <a:t>Les huiles essentielles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06948" y="6526070"/>
            <a:ext cx="6013801" cy="347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Permet de rétablir</a:t>
            </a:r>
            <a:r>
              <a:rPr lang="en-US" sz="2799">
                <a:solidFill>
                  <a:srgbClr val="560216"/>
                </a:solidFill>
                <a:latin typeface="Questrial"/>
              </a:rPr>
              <a:t> le niveau d'hydratation de la peau pour lui redonner toute sa b</a:t>
            </a:r>
            <a:r>
              <a:rPr lang="en-US" sz="2799">
                <a:solidFill>
                  <a:srgbClr val="560216"/>
                </a:solidFill>
                <a:latin typeface="Questrial"/>
              </a:rPr>
              <a:t>eauté.</a:t>
            </a:r>
          </a:p>
          <a:p>
            <a:pPr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Atténue les imperfections de la peau.</a:t>
            </a:r>
          </a:p>
          <a:p>
            <a:pPr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Pour un teint lisse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 Application locale ou sur les poignets.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88060" y="6644181"/>
            <a:ext cx="7292744" cy="297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Ce mélange dynamique propose une association revigorante d’huiles essentielles.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Favorise un sentiment de joie, de clarté.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Apporte soutien et courage face aux défis.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560216"/>
                </a:solidFill>
                <a:latin typeface="Questrial"/>
              </a:rPr>
              <a:t>Appliquez aux tempes, aux poignets et à la nuque.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54752" y="389070"/>
            <a:ext cx="8579264" cy="298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159"/>
              </a:lnSpc>
            </a:pPr>
            <a:r>
              <a:rPr lang="en-US" sz="9499">
                <a:solidFill>
                  <a:srgbClr val="560216"/>
                </a:solidFill>
                <a:latin typeface="Sisterhood"/>
              </a:rPr>
              <a:t>L’été intérieur -</a:t>
            </a:r>
          </a:p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O</a:t>
            </a:r>
            <a:r>
              <a:rPr lang="en-US" sz="9000">
                <a:solidFill>
                  <a:srgbClr val="560216"/>
                </a:solidFill>
                <a:latin typeface="Sisterhood"/>
              </a:rPr>
              <a:t>vulation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59645" y="4996809"/>
            <a:ext cx="1372344" cy="82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55"/>
              </a:lnSpc>
            </a:pPr>
            <a:r>
              <a:rPr lang="en-US" sz="5199">
                <a:solidFill>
                  <a:srgbClr val="CA69A2"/>
                </a:solidFill>
                <a:latin typeface="Marcellus"/>
              </a:rPr>
              <a:t>Rose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011557" y="5860590"/>
            <a:ext cx="6132443" cy="422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CA69A2"/>
                </a:solidFill>
                <a:latin typeface="Marcellus"/>
              </a:rPr>
              <a:t>Rosa damascena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22136" y="4996809"/>
            <a:ext cx="1450925" cy="82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55"/>
              </a:lnSpc>
            </a:pPr>
            <a:r>
              <a:rPr lang="en-US" sz="5199">
                <a:solidFill>
                  <a:srgbClr val="CA69A2"/>
                </a:solidFill>
                <a:latin typeface="Marcellus"/>
              </a:rPr>
              <a:t>Arise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88060" y="5831380"/>
            <a:ext cx="7292744" cy="422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CA69A2"/>
                </a:solidFill>
                <a:latin typeface="Marcellus"/>
              </a:rPr>
              <a:t>Pamplemousse, Citron, Mélisse, Sapin de Sibérie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5492" y="10287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67427" y="2698381"/>
            <a:ext cx="7353147" cy="4861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L’automne</a:t>
            </a:r>
          </a:p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La pré-menstruation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991994" y="-2581346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43832" y="7023908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645527">
            <a:off x="15615307" y="-1352751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304412">
            <a:off x="-489401" y="7036197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97698">
            <a:off x="5629685" y="1238706"/>
            <a:ext cx="7028629" cy="7809588"/>
          </a:xfrm>
          <a:custGeom>
            <a:avLst/>
            <a:gdLst/>
            <a:ahLst/>
            <a:cxnLst/>
            <a:rect r="r" b="b" t="t" l="l"/>
            <a:pathLst>
              <a:path h="7809588" w="7028629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99793">
            <a:off x="8615597" y="1639422"/>
            <a:ext cx="3107580" cy="2594830"/>
          </a:xfrm>
          <a:custGeom>
            <a:avLst/>
            <a:gdLst/>
            <a:ahLst/>
            <a:cxnLst/>
            <a:rect r="r" b="b" t="t" l="l"/>
            <a:pathLst>
              <a:path h="2594830" w="310758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41886" y="4353559"/>
            <a:ext cx="7004228" cy="1468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75"/>
              </a:lnSpc>
            </a:pPr>
            <a:r>
              <a:rPr lang="en-US" sz="9199">
                <a:solidFill>
                  <a:srgbClr val="560216"/>
                </a:solidFill>
                <a:latin typeface="Sisterhood"/>
              </a:rPr>
              <a:t>Présentations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0800000">
            <a:off x="6731391" y="6123894"/>
            <a:ext cx="2821665" cy="2356090"/>
          </a:xfrm>
          <a:custGeom>
            <a:avLst/>
            <a:gdLst/>
            <a:ahLst/>
            <a:cxnLst/>
            <a:rect r="r" b="b" t="t" l="l"/>
            <a:pathLst>
              <a:path h="2356090" w="2821665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873650" y="647688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219247" y="-150800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92941" y="66357"/>
            <a:ext cx="6395059" cy="3836936"/>
            <a:chOff x="0" y="0"/>
            <a:chExt cx="8526746" cy="511591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9267" r="0" b="29267"/>
            <a:stretch>
              <a:fillRect/>
            </a:stretch>
          </p:blipFill>
          <p:spPr>
            <a:xfrm flipH="false" flipV="false">
              <a:off x="0" y="0"/>
              <a:ext cx="8526746" cy="511591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5996152"/>
            <a:ext cx="3925570" cy="4290848"/>
            <a:chOff x="0" y="0"/>
            <a:chExt cx="5234093" cy="572113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6249" t="25406" r="16249" b="25406"/>
            <a:stretch>
              <a:fillRect/>
            </a:stretch>
          </p:blipFill>
          <p:spPr>
            <a:xfrm flipH="false" flipV="false">
              <a:off x="0" y="0"/>
              <a:ext cx="5234093" cy="5721131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37421" y="4944618"/>
            <a:ext cx="5017462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Phase lutéale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08091" y="4944618"/>
            <a:ext cx="3488598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Besoins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59784" y="5951766"/>
            <a:ext cx="7207512" cy="425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22 au 28ème jour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Nettoyage intérieur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Chute oestrogènes + montée progestérone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Endomètre s’épaissit, émotions ++, ventre se relâche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Energie Yin  - Élément Terre - Sauvage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Lune décroissante - Mort symbolique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467296" y="5951766"/>
            <a:ext cx="6820704" cy="425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+ de lenteur, repos, temps seule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Retour vers soi - conscience interne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Accueillir, Honorer émotions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Poser limites - Ancrage - se prioriser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Renforcement corps/muscles,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Posture de yoga Dandasana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Aliments chauds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Tisane gingembre, cannelle, lavande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50573" y="483954"/>
            <a:ext cx="7687767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L’Automne - Pré-Menstruation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2103" y="3760736"/>
            <a:ext cx="9942054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CA69A2"/>
                </a:solidFill>
                <a:latin typeface="Questrial"/>
              </a:rPr>
              <a:t>“J’honore mes limites et mes envies de dire  non”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467296" y="4017593"/>
            <a:ext cx="7246348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60216"/>
                </a:solidFill>
                <a:latin typeface="Questrial"/>
              </a:rPr>
              <a:t>Comment t’honores-tu 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08128" y="0"/>
            <a:ext cx="4579872" cy="3780066"/>
            <a:chOff x="0" y="0"/>
            <a:chExt cx="6106496" cy="504008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1480" r="0" b="21480"/>
            <a:stretch>
              <a:fillRect/>
            </a:stretch>
          </p:blipFill>
          <p:spPr>
            <a:xfrm flipH="false" flipV="false">
              <a:off x="0" y="0"/>
              <a:ext cx="6106496" cy="5040088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266517"/>
            <a:ext cx="2756522" cy="4134783"/>
          </a:xfrm>
          <a:custGeom>
            <a:avLst/>
            <a:gdLst/>
            <a:ahLst/>
            <a:cxnLst/>
            <a:rect r="r" b="b" t="t" l="l"/>
            <a:pathLst>
              <a:path h="4134783" w="2756522">
                <a:moveTo>
                  <a:pt x="0" y="0"/>
                </a:moveTo>
                <a:lnTo>
                  <a:pt x="2756522" y="0"/>
                </a:lnTo>
                <a:lnTo>
                  <a:pt x="2756522" y="4134783"/>
                </a:lnTo>
                <a:lnTo>
                  <a:pt x="0" y="4134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50573" y="483954"/>
            <a:ext cx="7759537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L’Automne - Pré-Menstruation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64774" y="3741966"/>
            <a:ext cx="4283092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On Guard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77736" y="5076825"/>
            <a:ext cx="8059392" cy="532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Orange sauvage, clou de girofle, écorce cannelle, eucalyptus, romarin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Protection contre les bactéries, influences négatives et personnalités dominatrices.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Renforce le soi intérieur, donne la force de dire “non”.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Sur l’intérieur des poignets ou derrière les oreilles (toujours diluer dans de l’huile végétale)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221018" y="3833431"/>
            <a:ext cx="4283092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Balance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37128" y="5076825"/>
            <a:ext cx="7850872" cy="532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Epicéa, bois de Hô, tanaisie annuelle, encens, camomille bleue, osmanthe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Renforce la connexion avec le bas du corps, de la terre.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Nous apprend à ancrer notre énergie et à manifester notre vision avec patience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Sous les pieds matin et soir.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Dès qu’il y a une émotion forte (roll on)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27160" y="1028700"/>
            <a:ext cx="5937188" cy="8735850"/>
            <a:chOff x="0" y="0"/>
            <a:chExt cx="7916251" cy="11647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018" t="0" r="16018" b="0"/>
            <a:stretch>
              <a:fillRect/>
            </a:stretch>
          </p:blipFill>
          <p:spPr>
            <a:xfrm flipH="false" flipV="false">
              <a:off x="0" y="0"/>
              <a:ext cx="7916251" cy="116478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50573" y="483954"/>
            <a:ext cx="7759537" cy="288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L’Automne - Pré-Menstruation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835956" y="4257420"/>
            <a:ext cx="4283092" cy="88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7"/>
              </a:lnSpc>
            </a:pPr>
            <a:r>
              <a:rPr lang="en-US" sz="5599">
                <a:solidFill>
                  <a:srgbClr val="CA69A2"/>
                </a:solidFill>
                <a:latin typeface="Marcellus"/>
              </a:rPr>
              <a:t>Lavande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4402" y="5534025"/>
            <a:ext cx="11606201" cy="425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Anti-inflammatoire, antidépressif, antiseptique, antispasmodique...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Encourage à exprimer ses pensées et désirs les plus intimes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Facilite l’expression verbale et calme l’esprit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Derrière les oreilles ou en diffusion pour favoriser un sommeil calme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68566" y="936980"/>
            <a:ext cx="4819434" cy="8212762"/>
            <a:chOff x="0" y="0"/>
            <a:chExt cx="6425912" cy="1095034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988" t="0" r="5988" b="0"/>
            <a:stretch>
              <a:fillRect/>
            </a:stretch>
          </p:blipFill>
          <p:spPr>
            <a:xfrm flipH="false" flipV="false">
              <a:off x="0" y="0"/>
              <a:ext cx="6425912" cy="10950349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00642" y="3710128"/>
            <a:ext cx="2254736" cy="3389473"/>
          </a:xfrm>
          <a:custGeom>
            <a:avLst/>
            <a:gdLst/>
            <a:ahLst/>
            <a:cxnLst/>
            <a:rect r="r" b="b" t="t" l="l"/>
            <a:pathLst>
              <a:path h="3389473" w="2254736">
                <a:moveTo>
                  <a:pt x="0" y="0"/>
                </a:moveTo>
                <a:lnTo>
                  <a:pt x="2254736" y="0"/>
                </a:lnTo>
                <a:lnTo>
                  <a:pt x="2254736" y="3389473"/>
                </a:lnTo>
                <a:lnTo>
                  <a:pt x="0" y="3389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50573" y="855294"/>
            <a:ext cx="10417993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Tout au long du cycle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45792" y="3798836"/>
            <a:ext cx="9542307" cy="1920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79"/>
              </a:lnSpc>
            </a:pPr>
            <a:r>
              <a:rPr lang="en-US" sz="5999">
                <a:solidFill>
                  <a:srgbClr val="CA69A2"/>
                </a:solidFill>
                <a:latin typeface="Sisterhood"/>
              </a:rPr>
              <a:t>Chaque femme est différente</a:t>
            </a:r>
          </a:p>
          <a:p>
            <a:pPr>
              <a:lnSpc>
                <a:spcPts val="7679"/>
              </a:lnSpc>
            </a:pPr>
            <a:r>
              <a:rPr lang="en-US" sz="5999">
                <a:solidFill>
                  <a:srgbClr val="CA69A2"/>
                </a:solidFill>
                <a:latin typeface="Sisterhood"/>
              </a:rPr>
              <a:t>chaque cycle est différent.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248251"/>
            <a:ext cx="6874966" cy="2600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Si inflammation, diminuer les aliments inflammatoires : sucre, caféine, alcool, PLV. 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Boire régulièrement.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Respirer en conscience.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016945" y="2964129"/>
            <a:ext cx="8506123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60216"/>
                </a:solidFill>
                <a:latin typeface="Questrial"/>
              </a:rPr>
              <a:t>Accordonons-nous à l’énergie de notre cycle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21444" y="8160894"/>
            <a:ext cx="9243390" cy="193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Apaisant, équilibre les hormones et les émotions.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A appliquer sous les bras tous les matins ou sur l’abdomen selon les besoins.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60216"/>
                </a:solidFill>
                <a:latin typeface="Questrial"/>
              </a:rPr>
              <a:t>Attention sauge sclarée (pas pma/allaitement/maladie hormonodependante.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5105400"/>
            <a:ext cx="3251150" cy="82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55"/>
              </a:lnSpc>
            </a:pPr>
            <a:r>
              <a:rPr lang="en-US" sz="5199">
                <a:solidFill>
                  <a:srgbClr val="CA69A2"/>
                </a:solidFill>
                <a:latin typeface="Marcellus"/>
              </a:rPr>
              <a:t>Clary Calm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03666" y="6633718"/>
            <a:ext cx="7292744" cy="1298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CA69A2"/>
                </a:solidFill>
                <a:latin typeface="Marcellus"/>
              </a:rPr>
              <a:t>Sauge sclarée, lavande, bergamote, camomille romaine, bois de cèdre, ylang-ylang, géranium, fenouil, carotte, palmarosa et thiodène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538256" y="1453248"/>
            <a:ext cx="2546718" cy="9500806"/>
            <a:chOff x="0" y="0"/>
            <a:chExt cx="3395624" cy="1266774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8511" t="69" r="7208" b="10859"/>
            <a:stretch>
              <a:fillRect/>
            </a:stretch>
          </p:blipFill>
          <p:spPr>
            <a:xfrm flipH="false" flipV="false">
              <a:off x="0" y="0"/>
              <a:ext cx="3395624" cy="1266774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90661" y="5143500"/>
            <a:ext cx="2349216" cy="4312679"/>
          </a:xfrm>
          <a:custGeom>
            <a:avLst/>
            <a:gdLst/>
            <a:ahLst/>
            <a:cxnLst/>
            <a:rect r="r" b="b" t="t" l="l"/>
            <a:pathLst>
              <a:path h="4312679" w="2349216">
                <a:moveTo>
                  <a:pt x="0" y="0"/>
                </a:moveTo>
                <a:lnTo>
                  <a:pt x="2349216" y="0"/>
                </a:lnTo>
                <a:lnTo>
                  <a:pt x="2349216" y="4312679"/>
                </a:lnTo>
                <a:lnTo>
                  <a:pt x="0" y="4312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904" t="-4147" r="-32240" b="-2915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73732" y="3549649"/>
            <a:ext cx="3479744" cy="4784474"/>
          </a:xfrm>
          <a:custGeom>
            <a:avLst/>
            <a:gdLst/>
            <a:ahLst/>
            <a:cxnLst/>
            <a:rect r="r" b="b" t="t" l="l"/>
            <a:pathLst>
              <a:path h="4784474" w="3479744">
                <a:moveTo>
                  <a:pt x="0" y="0"/>
                </a:moveTo>
                <a:lnTo>
                  <a:pt x="3479744" y="0"/>
                </a:lnTo>
                <a:lnTo>
                  <a:pt x="3479744" y="4784473"/>
                </a:lnTo>
                <a:lnTo>
                  <a:pt x="0" y="47844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2912" t="-26999" r="-100025" b="-1984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050573" y="703631"/>
            <a:ext cx="10417993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Tout au long du cycle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96524" y="3967090"/>
            <a:ext cx="6363045" cy="895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8"/>
              </a:lnSpc>
            </a:pPr>
            <a:r>
              <a:rPr lang="en-US" sz="5600">
                <a:solidFill>
                  <a:srgbClr val="CA69A2"/>
                </a:solidFill>
                <a:latin typeface="Marcellus"/>
              </a:rPr>
              <a:t>Gamme deep blue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1995" y="4977759"/>
            <a:ext cx="9258011" cy="5219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CA69A2"/>
                </a:solidFill>
                <a:latin typeface="Questrial"/>
              </a:rPr>
              <a:t>Menthe japonaise, copaïba, menthe bergamote,  tea tree, tanaisie bleue, romarin espagnol, anis étoilée,  menthe poivrée, eucalyptus, hélichryse, gaultherie, camomille bleue</a:t>
            </a:r>
          </a:p>
          <a:p>
            <a:pPr>
              <a:lnSpc>
                <a:spcPts val="4199"/>
              </a:lnSpc>
            </a:p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Anti-inflammatoire, analgésique et antalgique</a:t>
            </a:r>
          </a:p>
          <a:p>
            <a:pPr>
              <a:lnSpc>
                <a:spcPts val="4199"/>
              </a:lnSpc>
            </a:p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Appliquer et masser sur la zone douloureuse 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Effet chaud/froid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741629" y="2512060"/>
            <a:ext cx="7056755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60216"/>
                </a:solidFill>
                <a:latin typeface="Questrial"/>
              </a:rPr>
              <a:t>Je tisse mon cycle, je tisse mes rêves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89437" y="3549649"/>
            <a:ext cx="8570559" cy="4038680"/>
            <a:chOff x="0" y="0"/>
            <a:chExt cx="11427411" cy="538490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317" t="6734" r="15371" b="38552"/>
            <a:stretch>
              <a:fillRect/>
            </a:stretch>
          </p:blipFill>
          <p:spPr>
            <a:xfrm flipH="false" flipV="false">
              <a:off x="0" y="0"/>
              <a:ext cx="11427411" cy="5384907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50573" y="703631"/>
            <a:ext cx="10417993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Tout au long du cycle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117120" y="3789311"/>
            <a:ext cx="6804353" cy="895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8"/>
              </a:lnSpc>
            </a:pPr>
            <a:r>
              <a:rPr lang="en-US" sz="5600">
                <a:solidFill>
                  <a:srgbClr val="CA69A2"/>
                </a:solidFill>
                <a:latin typeface="Marcellus"/>
              </a:rPr>
              <a:t>Lifelong Vitality Pack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17120" y="4711778"/>
            <a:ext cx="6956907" cy="417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Compléments alimentaires qui permet de réguler des dérèglements hormonaux et apporter au corps tout ce dont il a besoin</a:t>
            </a:r>
          </a:p>
          <a:p>
            <a:pPr>
              <a:lnSpc>
                <a:spcPts val="4199"/>
              </a:lnSpc>
            </a:p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Plus d’infos à la masterclass du 8 mai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509863"/>
            <a:ext cx="3231991" cy="58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60216"/>
                </a:solidFill>
                <a:latin typeface="Questrial"/>
              </a:rPr>
              <a:t>Je choisis ma vie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1498" y="7521654"/>
            <a:ext cx="3346509" cy="212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plantes, carnitine, acide alpha lipoïque, coenzyme Q10 et quercétine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801462" y="7521654"/>
            <a:ext cx="3346509" cy="265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huile de poisson (algues en version vegane), végétaux, vitamines et astaxanthine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70611" y="7521654"/>
            <a:ext cx="3346509" cy="212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vitamines,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minéraux,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plantes et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enzymes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119920">
            <a:off x="-544079" y="-517716"/>
            <a:ext cx="2752029" cy="2942036"/>
          </a:xfrm>
          <a:custGeom>
            <a:avLst/>
            <a:gdLst/>
            <a:ahLst/>
            <a:cxnLst/>
            <a:rect r="r" b="b" t="t" l="l"/>
            <a:pathLst>
              <a:path h="2942036" w="2752029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32980" y="569910"/>
            <a:ext cx="6526320" cy="1413465"/>
          </a:xfrm>
          <a:custGeom>
            <a:avLst/>
            <a:gdLst/>
            <a:ahLst/>
            <a:cxnLst/>
            <a:rect r="r" b="b" t="t" l="l"/>
            <a:pathLst>
              <a:path h="1413465" w="6526320">
                <a:moveTo>
                  <a:pt x="0" y="0"/>
                </a:moveTo>
                <a:lnTo>
                  <a:pt x="6526320" y="0"/>
                </a:lnTo>
                <a:lnTo>
                  <a:pt x="6526320" y="1413464"/>
                </a:lnTo>
                <a:lnTo>
                  <a:pt x="0" y="1413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142757" y="485933"/>
            <a:ext cx="6507124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Pourquoi rejoindre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58009" y="4155226"/>
            <a:ext cx="12312387" cy="5219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Accompagnement santé personnalisé gratuit à vie avec des suivis réguliers avec votre conseiller.ère</a:t>
            </a:r>
          </a:p>
          <a:p>
            <a:pPr>
              <a:lnSpc>
                <a:spcPts val="4199"/>
              </a:lnSpc>
            </a:p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Ebook, masterclass, fiches de suivis de notre équipe en accès libre et gratuit afin de devenir autonome en aromathérapie</a:t>
            </a:r>
          </a:p>
          <a:p>
            <a:pPr>
              <a:lnSpc>
                <a:spcPts val="4199"/>
              </a:lnSpc>
            </a:p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Défis suivis en groupe </a:t>
            </a:r>
          </a:p>
          <a:p>
            <a:pPr>
              <a:lnSpc>
                <a:spcPts val="4199"/>
              </a:lnSpc>
            </a:pP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560216"/>
                </a:solidFill>
                <a:latin typeface="Questrial"/>
              </a:rPr>
              <a:t>Accès à une communauté de plus de 400 personnes sur facebook pour poser vos questions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119920">
            <a:off x="-544079" y="-517716"/>
            <a:ext cx="2752029" cy="2942036"/>
          </a:xfrm>
          <a:custGeom>
            <a:avLst/>
            <a:gdLst/>
            <a:ahLst/>
            <a:cxnLst/>
            <a:rect r="r" b="b" t="t" l="l"/>
            <a:pathLst>
              <a:path h="2942036" w="2752029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00966" y="1603273"/>
            <a:ext cx="3858334" cy="3176731"/>
          </a:xfrm>
          <a:custGeom>
            <a:avLst/>
            <a:gdLst/>
            <a:ahLst/>
            <a:cxnLst/>
            <a:rect r="r" b="b" t="t" l="l"/>
            <a:pathLst>
              <a:path h="3176731" w="3858334">
                <a:moveTo>
                  <a:pt x="0" y="0"/>
                </a:moveTo>
                <a:lnTo>
                  <a:pt x="3858334" y="0"/>
                </a:lnTo>
                <a:lnTo>
                  <a:pt x="3858334" y="3176732"/>
                </a:lnTo>
                <a:lnTo>
                  <a:pt x="0" y="3176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11" t="-10164" r="-11404" b="-1917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1935" y="5599576"/>
            <a:ext cx="3310822" cy="3289818"/>
          </a:xfrm>
          <a:custGeom>
            <a:avLst/>
            <a:gdLst/>
            <a:ahLst/>
            <a:cxnLst/>
            <a:rect r="r" b="b" t="t" l="l"/>
            <a:pathLst>
              <a:path h="3289818" w="3310822">
                <a:moveTo>
                  <a:pt x="0" y="0"/>
                </a:moveTo>
                <a:lnTo>
                  <a:pt x="3310822" y="0"/>
                </a:lnTo>
                <a:lnTo>
                  <a:pt x="3310822" y="3289818"/>
                </a:lnTo>
                <a:lnTo>
                  <a:pt x="0" y="3289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483" t="-64408" r="-41339" b="-2662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42757" y="485933"/>
            <a:ext cx="6507124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Promos du mois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484183" y="5354452"/>
            <a:ext cx="4579872" cy="3780066"/>
            <a:chOff x="0" y="0"/>
            <a:chExt cx="6106496" cy="5040088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6"/>
            <a:srcRect l="0" t="21480" r="0" b="21480"/>
            <a:stretch>
              <a:fillRect/>
            </a:stretch>
          </p:blipFill>
          <p:spPr>
            <a:xfrm flipH="false" flipV="false">
              <a:off x="0" y="0"/>
              <a:ext cx="6106496" cy="5040088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5803405" y="2629664"/>
            <a:ext cx="736155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MetaPwr Advantage</a:t>
            </a:r>
            <a:r>
              <a:rPr lang="en-US" sz="3000">
                <a:solidFill>
                  <a:srgbClr val="560216"/>
                </a:solidFill>
                <a:latin typeface="Questrial"/>
              </a:rPr>
              <a:t> = collagène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Gratuit pour toute commande à 200PV ou +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69087" y="5871218"/>
            <a:ext cx="5215096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Wild orange</a:t>
            </a:r>
            <a:r>
              <a:rPr lang="en-US" sz="3000">
                <a:solidFill>
                  <a:srgbClr val="560216"/>
                </a:solidFill>
                <a:latin typeface="Questrial"/>
              </a:rPr>
              <a:t> = orange sauvage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Gratuit pour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une 1ère commande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à 100PV ou +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187880" y="5871218"/>
            <a:ext cx="3617119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CA69A2"/>
                </a:solidFill>
                <a:latin typeface="Questrial"/>
              </a:rPr>
              <a:t>Balance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Gratuit pour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une 1ère commande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à 200PV ou +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97698">
            <a:off x="5629685" y="1238706"/>
            <a:ext cx="7028629" cy="7809588"/>
          </a:xfrm>
          <a:custGeom>
            <a:avLst/>
            <a:gdLst/>
            <a:ahLst/>
            <a:cxnLst/>
            <a:rect r="r" b="b" t="t" l="l"/>
            <a:pathLst>
              <a:path h="7809588" w="7028629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99793">
            <a:off x="8615597" y="1639422"/>
            <a:ext cx="3107580" cy="2594830"/>
          </a:xfrm>
          <a:custGeom>
            <a:avLst/>
            <a:gdLst/>
            <a:ahLst/>
            <a:cxnLst/>
            <a:rect r="r" b="b" t="t" l="l"/>
            <a:pathLst>
              <a:path h="2594830" w="310758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41886" y="4344034"/>
            <a:ext cx="7004228" cy="152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59"/>
              </a:lnSpc>
            </a:pPr>
            <a:r>
              <a:rPr lang="en-US" sz="9499">
                <a:solidFill>
                  <a:srgbClr val="560216"/>
                </a:solidFill>
                <a:latin typeface="Sisterhood"/>
              </a:rPr>
              <a:t>Questions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0800000">
            <a:off x="6731391" y="6123894"/>
            <a:ext cx="2821665" cy="2356090"/>
          </a:xfrm>
          <a:custGeom>
            <a:avLst/>
            <a:gdLst/>
            <a:ahLst/>
            <a:cxnLst/>
            <a:rect r="r" b="b" t="t" l="l"/>
            <a:pathLst>
              <a:path h="2356090" w="2821665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873650" y="647688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219247" y="-150800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584770" y="-331591"/>
            <a:ext cx="4087469" cy="4822972"/>
          </a:xfrm>
          <a:custGeom>
            <a:avLst/>
            <a:gdLst/>
            <a:ahLst/>
            <a:cxnLst/>
            <a:rect r="r" b="b" t="t" l="l"/>
            <a:pathLst>
              <a:path h="4822972" w="4087469">
                <a:moveTo>
                  <a:pt x="0" y="0"/>
                </a:moveTo>
                <a:lnTo>
                  <a:pt x="4087468" y="0"/>
                </a:lnTo>
                <a:lnTo>
                  <a:pt x="4087468" y="4822972"/>
                </a:lnTo>
                <a:lnTo>
                  <a:pt x="0" y="4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716179">
            <a:off x="15658628" y="7006715"/>
            <a:ext cx="3201345" cy="4503170"/>
          </a:xfrm>
          <a:custGeom>
            <a:avLst/>
            <a:gdLst/>
            <a:ahLst/>
            <a:cxnLst/>
            <a:rect r="r" b="b" t="t" l="l"/>
            <a:pathLst>
              <a:path h="4503170" w="3201345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855" y="7869213"/>
            <a:ext cx="2785137" cy="2778174"/>
          </a:xfrm>
          <a:custGeom>
            <a:avLst/>
            <a:gdLst/>
            <a:ahLst/>
            <a:cxnLst/>
            <a:rect r="r" b="b" t="t" l="l"/>
            <a:pathLst>
              <a:path h="2778174" w="2785137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7116" y="778181"/>
            <a:ext cx="9456248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Pour aller plus loin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02698" y="3600837"/>
            <a:ext cx="5833339" cy="5023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Comment commander ? 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Disponibilités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Prise de rdv 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Prochaines masterclass :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10 avril : Émotions &amp; HE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  <a:ea typeface="Questrial"/>
              </a:rPr>
              <a:t>8 Mai : Maux gynécologique﻿s &amp; HE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627445"/>
                </a:solidFill>
                <a:latin typeface="Questrial"/>
              </a:rPr>
              <a:t>iij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253967" y="8239574"/>
            <a:ext cx="2047426" cy="2047426"/>
          </a:xfrm>
          <a:custGeom>
            <a:avLst/>
            <a:gdLst/>
            <a:ahLst/>
            <a:cxnLst/>
            <a:rect r="r" b="b" t="t" l="l"/>
            <a:pathLst>
              <a:path h="2047426" w="2047426">
                <a:moveTo>
                  <a:pt x="0" y="0"/>
                </a:moveTo>
                <a:lnTo>
                  <a:pt x="2047426" y="0"/>
                </a:lnTo>
                <a:lnTo>
                  <a:pt x="2047426" y="2047426"/>
                </a:lnTo>
                <a:lnTo>
                  <a:pt x="0" y="2047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74906" y="3600837"/>
            <a:ext cx="6284394" cy="460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560216"/>
                </a:solidFill>
                <a:latin typeface="Questrial"/>
              </a:rPr>
              <a:t>Où nous trouver ? </a:t>
            </a:r>
          </a:p>
          <a:p>
            <a:pPr>
              <a:lnSpc>
                <a:spcPts val="4479"/>
              </a:lnSpc>
            </a:pPr>
          </a:p>
          <a:p>
            <a:pPr>
              <a:lnSpc>
                <a:spcPts val="4479"/>
              </a:lnSpc>
            </a:pPr>
            <a:r>
              <a:rPr lang="en-US" sz="3199">
                <a:solidFill>
                  <a:srgbClr val="560216"/>
                </a:solidFill>
                <a:latin typeface="Questrial"/>
              </a:rPr>
              <a:t>Sur instagram :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L’équipe @aromapourtous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Joy : @joynaudier 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Coraline : @cornalineauxcoquelicots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479"/>
              </a:lnSpc>
            </a:pPr>
          </a:p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627445"/>
                </a:solidFill>
                <a:latin typeface="Questrial"/>
              </a:rPr>
              <a:t>iij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5492" y="10287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41886" y="2936240"/>
            <a:ext cx="7004228" cy="439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89"/>
              </a:lnSpc>
            </a:pPr>
            <a:r>
              <a:rPr lang="en-US" sz="9499">
                <a:solidFill>
                  <a:srgbClr val="560216"/>
                </a:solidFill>
                <a:latin typeface="Sisterhood"/>
              </a:rPr>
              <a:t>Fermer les yeux et laissez-vous guider...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991994" y="-2581346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43832" y="7023908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645527">
            <a:off x="15615307" y="-1352751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304412">
            <a:off x="-489401" y="7036197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613935" y="3435030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2" y="0"/>
                </a:lnTo>
                <a:lnTo>
                  <a:pt x="7591882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92138">
            <a:off x="-721992" y="6201530"/>
            <a:ext cx="3501384" cy="4369902"/>
          </a:xfrm>
          <a:custGeom>
            <a:avLst/>
            <a:gdLst/>
            <a:ahLst/>
            <a:cxnLst/>
            <a:rect r="r" b="b" t="t" l="l"/>
            <a:pathLst>
              <a:path h="4369902" w="3501384">
                <a:moveTo>
                  <a:pt x="0" y="0"/>
                </a:moveTo>
                <a:lnTo>
                  <a:pt x="3501384" y="0"/>
                </a:lnTo>
                <a:lnTo>
                  <a:pt x="3501384" y="4369902"/>
                </a:lnTo>
                <a:lnTo>
                  <a:pt x="0" y="436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74306" y="4723901"/>
            <a:ext cx="4816950" cy="2742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80"/>
              </a:lnSpc>
            </a:pPr>
            <a:r>
              <a:rPr lang="en-US" sz="8500">
                <a:solidFill>
                  <a:srgbClr val="560216"/>
                </a:solidFill>
                <a:latin typeface="Sisterhood"/>
              </a:rPr>
              <a:t>Les 4 phases </a:t>
            </a:r>
          </a:p>
          <a:p>
            <a:pPr>
              <a:lnSpc>
                <a:spcPts val="10880"/>
              </a:lnSpc>
            </a:pPr>
            <a:r>
              <a:rPr lang="en-US" sz="8500">
                <a:solidFill>
                  <a:srgbClr val="560216"/>
                </a:solidFill>
                <a:latin typeface="Sisterhood"/>
              </a:rPr>
              <a:t>du cycle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909583" y="2936281"/>
            <a:ext cx="736468" cy="736468"/>
          </a:xfrm>
          <a:custGeom>
            <a:avLst/>
            <a:gdLst/>
            <a:ahLst/>
            <a:cxnLst/>
            <a:rect r="r" b="b" t="t" l="l"/>
            <a:pathLst>
              <a:path h="736468" w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09583" y="4011948"/>
            <a:ext cx="736468" cy="736468"/>
          </a:xfrm>
          <a:custGeom>
            <a:avLst/>
            <a:gdLst/>
            <a:ahLst/>
            <a:cxnLst/>
            <a:rect r="r" b="b" t="t" l="l"/>
            <a:pathLst>
              <a:path h="736468" w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09583" y="5091316"/>
            <a:ext cx="736468" cy="736468"/>
          </a:xfrm>
          <a:custGeom>
            <a:avLst/>
            <a:gdLst/>
            <a:ahLst/>
            <a:cxnLst/>
            <a:rect r="r" b="b" t="t" l="l"/>
            <a:pathLst>
              <a:path h="736468" w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909583" y="6170684"/>
            <a:ext cx="736468" cy="736468"/>
          </a:xfrm>
          <a:custGeom>
            <a:avLst/>
            <a:gdLst/>
            <a:ahLst/>
            <a:cxnLst/>
            <a:rect r="r" b="b" t="t" l="l"/>
            <a:pathLst>
              <a:path h="736468" w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070881" y="3016479"/>
            <a:ext cx="413872" cy="537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300">
                <a:solidFill>
                  <a:srgbClr val="000000"/>
                </a:solidFill>
                <a:latin typeface="Sisterhood"/>
              </a:rPr>
              <a:t>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70881" y="4092146"/>
            <a:ext cx="413872" cy="537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300">
                <a:solidFill>
                  <a:srgbClr val="000000"/>
                </a:solidFill>
                <a:latin typeface="Sisterhood"/>
              </a:rPr>
              <a:t>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70881" y="5171514"/>
            <a:ext cx="413872" cy="537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300">
                <a:solidFill>
                  <a:srgbClr val="000000"/>
                </a:solidFill>
                <a:latin typeface="Sisterhood"/>
              </a:rPr>
              <a:t>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70881" y="6250882"/>
            <a:ext cx="413872" cy="537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300">
                <a:solidFill>
                  <a:srgbClr val="000000"/>
                </a:solidFill>
                <a:latin typeface="Sisterhood"/>
              </a:rPr>
              <a:t>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040602" y="3017496"/>
            <a:ext cx="621869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L’hiver - Les menstruations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40602" y="4093163"/>
            <a:ext cx="621869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Le printemps - La pré-ovulation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40602" y="5172531"/>
            <a:ext cx="621869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L’été - L’ovulation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40602" y="6251899"/>
            <a:ext cx="6218698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L’automne - La pré-menstruation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356192" y="-2022514"/>
            <a:ext cx="5125736" cy="5695263"/>
          </a:xfrm>
          <a:custGeom>
            <a:avLst/>
            <a:gdLst/>
            <a:ahLst/>
            <a:cxnLst/>
            <a:rect r="r" b="b" t="t" l="l"/>
            <a:pathLst>
              <a:path h="5695263" w="5125736">
                <a:moveTo>
                  <a:pt x="0" y="0"/>
                </a:moveTo>
                <a:lnTo>
                  <a:pt x="5125736" y="0"/>
                </a:lnTo>
                <a:lnTo>
                  <a:pt x="5125736" y="5695263"/>
                </a:lnTo>
                <a:lnTo>
                  <a:pt x="0" y="56952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584770" y="-331591"/>
            <a:ext cx="4215326" cy="4973836"/>
          </a:xfrm>
          <a:custGeom>
            <a:avLst/>
            <a:gdLst/>
            <a:ahLst/>
            <a:cxnLst/>
            <a:rect r="r" b="b" t="t" l="l"/>
            <a:pathLst>
              <a:path h="4973836" w="4215326">
                <a:moveTo>
                  <a:pt x="0" y="0"/>
                </a:moveTo>
                <a:lnTo>
                  <a:pt x="4215326" y="0"/>
                </a:lnTo>
                <a:lnTo>
                  <a:pt x="4215326" y="4973836"/>
                </a:lnTo>
                <a:lnTo>
                  <a:pt x="0" y="4973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716179">
            <a:off x="15658628" y="7006715"/>
            <a:ext cx="3201345" cy="4503170"/>
          </a:xfrm>
          <a:custGeom>
            <a:avLst/>
            <a:gdLst/>
            <a:ahLst/>
            <a:cxnLst/>
            <a:rect r="r" b="b" t="t" l="l"/>
            <a:pathLst>
              <a:path h="4503170" w="3201345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855" y="7869213"/>
            <a:ext cx="2785137" cy="2778174"/>
          </a:xfrm>
          <a:custGeom>
            <a:avLst/>
            <a:gdLst/>
            <a:ahLst/>
            <a:cxnLst/>
            <a:rect r="r" b="b" t="t" l="l"/>
            <a:pathLst>
              <a:path h="2778174" w="2785137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57760" y="778181"/>
            <a:ext cx="13286450" cy="1361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80"/>
              </a:lnSpc>
            </a:pPr>
            <a:r>
              <a:rPr lang="en-US" sz="8500">
                <a:solidFill>
                  <a:srgbClr val="560216"/>
                </a:solidFill>
                <a:latin typeface="Sisterhood"/>
              </a:rPr>
              <a:t>Qu’est-ce qu’une huile essentielle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14430" y="3373610"/>
            <a:ext cx="13800044" cy="639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Substance naturelle créé de toutes petites molécules aromatiques à l’origine de l’odeur des plantes. 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Les plantes créent ces molécules pour se protéger des températures extrêmes, attirer ou éloigner certains insectes, résister aux attaques microbiennes et subvenir à leurs besoins en période de régime pauvre. 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Extraites par distillation à la vapeur (ou par expression).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Il faut beaucoup de quantité d’une plante pour obtenir un peu d’huile essentielle.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Les huiles essentielles pures sont donc extrèment précieuses !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97698">
            <a:off x="5629685" y="1238706"/>
            <a:ext cx="7028629" cy="7809588"/>
          </a:xfrm>
          <a:custGeom>
            <a:avLst/>
            <a:gdLst/>
            <a:ahLst/>
            <a:cxnLst/>
            <a:rect r="r" b="b" t="t" l="l"/>
            <a:pathLst>
              <a:path h="7809588" w="7028629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99793">
            <a:off x="8615597" y="1639422"/>
            <a:ext cx="3107580" cy="2594830"/>
          </a:xfrm>
          <a:custGeom>
            <a:avLst/>
            <a:gdLst/>
            <a:ahLst/>
            <a:cxnLst/>
            <a:rect r="r" b="b" t="t" l="l"/>
            <a:pathLst>
              <a:path h="2594830" w="310758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41886" y="3102580"/>
            <a:ext cx="7004228" cy="152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59"/>
              </a:lnSpc>
            </a:pPr>
            <a:r>
              <a:rPr lang="en-US" sz="9499">
                <a:solidFill>
                  <a:srgbClr val="560216"/>
                </a:solidFill>
                <a:latin typeface="Sisterhood"/>
              </a:rPr>
              <a:t>Pourquoi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0800000">
            <a:off x="6731391" y="6123894"/>
            <a:ext cx="2821665" cy="2356090"/>
          </a:xfrm>
          <a:custGeom>
            <a:avLst/>
            <a:gdLst/>
            <a:ahLst/>
            <a:cxnLst/>
            <a:rect r="r" b="b" t="t" l="l"/>
            <a:pathLst>
              <a:path h="2356090" w="2821665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873650" y="647688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219247" y="-150800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88059" y="4864422"/>
            <a:ext cx="7445133" cy="1612460"/>
          </a:xfrm>
          <a:custGeom>
            <a:avLst/>
            <a:gdLst/>
            <a:ahLst/>
            <a:cxnLst/>
            <a:rect r="r" b="b" t="t" l="l"/>
            <a:pathLst>
              <a:path h="1612460" w="7445133">
                <a:moveTo>
                  <a:pt x="0" y="0"/>
                </a:moveTo>
                <a:lnTo>
                  <a:pt x="7445133" y="0"/>
                </a:lnTo>
                <a:lnTo>
                  <a:pt x="7445133" y="1612461"/>
                </a:lnTo>
                <a:lnTo>
                  <a:pt x="0" y="1612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119920">
            <a:off x="-544079" y="-517716"/>
            <a:ext cx="2752029" cy="2942036"/>
          </a:xfrm>
          <a:custGeom>
            <a:avLst/>
            <a:gdLst/>
            <a:ahLst/>
            <a:cxnLst/>
            <a:rect r="r" b="b" t="t" l="l"/>
            <a:pathLst>
              <a:path h="2942036" w="2752029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46547" y="505029"/>
            <a:ext cx="6526320" cy="1413465"/>
          </a:xfrm>
          <a:custGeom>
            <a:avLst/>
            <a:gdLst/>
            <a:ahLst/>
            <a:cxnLst/>
            <a:rect r="r" b="b" t="t" l="l"/>
            <a:pathLst>
              <a:path h="1413465" w="6526320">
                <a:moveTo>
                  <a:pt x="0" y="0"/>
                </a:moveTo>
                <a:lnTo>
                  <a:pt x="6526320" y="0"/>
                </a:lnTo>
                <a:lnTo>
                  <a:pt x="6526320" y="1413464"/>
                </a:lnTo>
                <a:lnTo>
                  <a:pt x="0" y="1413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60490">
            <a:off x="13765833" y="1675897"/>
            <a:ext cx="2014067" cy="4673082"/>
          </a:xfrm>
          <a:custGeom>
            <a:avLst/>
            <a:gdLst/>
            <a:ahLst/>
            <a:cxnLst/>
            <a:rect r="r" b="b" t="t" l="l"/>
            <a:pathLst>
              <a:path h="4673082" w="2014067">
                <a:moveTo>
                  <a:pt x="0" y="0"/>
                </a:moveTo>
                <a:lnTo>
                  <a:pt x="2014067" y="0"/>
                </a:lnTo>
                <a:lnTo>
                  <a:pt x="2014067" y="4673083"/>
                </a:lnTo>
                <a:lnTo>
                  <a:pt x="0" y="4673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8820" t="-103349" r="-179817" b="-9515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08004" y="2552367"/>
            <a:ext cx="2134754" cy="3063818"/>
          </a:xfrm>
          <a:custGeom>
            <a:avLst/>
            <a:gdLst/>
            <a:ahLst/>
            <a:cxnLst/>
            <a:rect r="r" b="b" t="t" l="l"/>
            <a:pathLst>
              <a:path h="3063818" w="2134754">
                <a:moveTo>
                  <a:pt x="0" y="0"/>
                </a:moveTo>
                <a:lnTo>
                  <a:pt x="2134753" y="0"/>
                </a:lnTo>
                <a:lnTo>
                  <a:pt x="2134753" y="3063818"/>
                </a:lnTo>
                <a:lnTo>
                  <a:pt x="0" y="3063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6957" t="-95121" r="-122349" b="-6219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77962">
            <a:off x="7058079" y="3458564"/>
            <a:ext cx="3074578" cy="1326713"/>
          </a:xfrm>
          <a:custGeom>
            <a:avLst/>
            <a:gdLst/>
            <a:ahLst/>
            <a:cxnLst/>
            <a:rect r="r" b="b" t="t" l="l"/>
            <a:pathLst>
              <a:path h="1326713" w="3074578">
                <a:moveTo>
                  <a:pt x="0" y="0"/>
                </a:moveTo>
                <a:lnTo>
                  <a:pt x="3074578" y="0"/>
                </a:lnTo>
                <a:lnTo>
                  <a:pt x="3074578" y="1326713"/>
                </a:lnTo>
                <a:lnTo>
                  <a:pt x="0" y="1326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147" t="-141895" r="-35961" b="-13946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142757" y="485933"/>
            <a:ext cx="5693860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Pourquoi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69131" y="6006710"/>
            <a:ext cx="3090596" cy="886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577">
                <a:solidFill>
                  <a:srgbClr val="CA69A2"/>
                </a:solidFill>
                <a:latin typeface="Marcellus"/>
              </a:rPr>
              <a:t>Pureté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075334" y="6006710"/>
            <a:ext cx="3574547" cy="886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577">
                <a:solidFill>
                  <a:srgbClr val="CA69A2"/>
                </a:solidFill>
                <a:latin typeface="Marcellus"/>
              </a:rPr>
              <a:t>Efficacité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65488" y="6006710"/>
            <a:ext cx="3347293" cy="886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577">
                <a:solidFill>
                  <a:srgbClr val="CA69A2"/>
                </a:solidFill>
                <a:latin typeface="Marcellus"/>
              </a:rPr>
              <a:t>Éthique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7423987"/>
            <a:ext cx="4840331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Purs extraits de plantes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Pas d’additifs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Transparence des analyses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Normes CPTG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u="sng">
                <a:solidFill>
                  <a:srgbClr val="560216"/>
                </a:solidFill>
                <a:latin typeface="Questrial"/>
                <a:hlinkClick r:id="rId8" tooltip="http://www.sourcetoyou.com"/>
              </a:rPr>
              <a:t>source to you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38521" y="7423987"/>
            <a:ext cx="4371186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Faible quantité à utiliser pour une grande efficacité.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Une goutte à la fois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18969" y="7423987"/>
            <a:ext cx="4840331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Questrial"/>
              </a:rPr>
              <a:t>R</a:t>
            </a:r>
            <a:r>
              <a:rPr lang="en-US" sz="3000">
                <a:solidFill>
                  <a:srgbClr val="560216"/>
                </a:solidFill>
                <a:latin typeface="Questrial"/>
              </a:rPr>
              <a:t>espect environnement plante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Respect, valorisation des producteurs et conseiller.e.s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0216"/>
                </a:solidFill>
                <a:latin typeface="Questrial"/>
              </a:rPr>
              <a:t>Healing Hands foundation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584770" y="-331591"/>
            <a:ext cx="3599200" cy="4246844"/>
          </a:xfrm>
          <a:custGeom>
            <a:avLst/>
            <a:gdLst/>
            <a:ahLst/>
            <a:cxnLst/>
            <a:rect r="r" b="b" t="t" l="l"/>
            <a:pathLst>
              <a:path h="4246844" w="3599200">
                <a:moveTo>
                  <a:pt x="0" y="0"/>
                </a:moveTo>
                <a:lnTo>
                  <a:pt x="3599200" y="0"/>
                </a:lnTo>
                <a:lnTo>
                  <a:pt x="3599200" y="4246844"/>
                </a:lnTo>
                <a:lnTo>
                  <a:pt x="0" y="4246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716179">
            <a:off x="15658628" y="7006715"/>
            <a:ext cx="3201345" cy="4503170"/>
          </a:xfrm>
          <a:custGeom>
            <a:avLst/>
            <a:gdLst/>
            <a:ahLst/>
            <a:cxnLst/>
            <a:rect r="r" b="b" t="t" l="l"/>
            <a:pathLst>
              <a:path h="4503170" w="3201345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855" y="7869213"/>
            <a:ext cx="2785137" cy="2778174"/>
          </a:xfrm>
          <a:custGeom>
            <a:avLst/>
            <a:gdLst/>
            <a:ahLst/>
            <a:cxnLst/>
            <a:rect r="r" b="b" t="t" l="l"/>
            <a:pathLst>
              <a:path h="2778174" w="2785137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7116" y="430849"/>
            <a:ext cx="10703157" cy="143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520"/>
              </a:lnSpc>
            </a:pPr>
            <a:r>
              <a:rPr lang="en-US" sz="9000">
                <a:solidFill>
                  <a:srgbClr val="560216"/>
                </a:solidFill>
                <a:latin typeface="Sisterhood"/>
              </a:rPr>
              <a:t>Les principes de précautions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927" y="2861945"/>
            <a:ext cx="17392145" cy="7425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560216"/>
                </a:solidFill>
                <a:latin typeface="Questrial"/>
              </a:rPr>
              <a:t>HE photosensibilisantes : réaction cutanée si la peau est exposée au soleil (agrumes, cannelle, gingembre).</a:t>
            </a:r>
          </a:p>
          <a:p>
            <a:pPr>
              <a:lnSpc>
                <a:spcPts val="4060"/>
              </a:lnSpc>
            </a:p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560216"/>
                </a:solidFill>
                <a:latin typeface="Questrial"/>
              </a:rPr>
              <a:t>HE dermocaustiques : Toujours diluer dans de l’huile végétale avant d’être appliquée sur la peau (cannelle,  clou de girofle, thym, origan, géranium, cumin, cassia, citronnelle).</a:t>
            </a:r>
          </a:p>
          <a:p>
            <a:pPr>
              <a:lnSpc>
                <a:spcPts val="4060"/>
              </a:lnSpc>
            </a:p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560216"/>
                </a:solidFill>
                <a:latin typeface="Questrial"/>
              </a:rPr>
              <a:t>HE à ne jamais ingérer en interne (Thuya, Cerdawood, Cyprès, Douglas Fir (Sapin de Douglas), Eucalyptus, SpiKenard (Nard), White Fir (Sapin Blanc), Vetiver).</a:t>
            </a:r>
          </a:p>
          <a:p>
            <a:pPr>
              <a:lnSpc>
                <a:spcPts val="4060"/>
              </a:lnSpc>
            </a:p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560216"/>
                </a:solidFill>
                <a:latin typeface="Questrial"/>
              </a:rPr>
              <a:t>HE toxiques pour le foie, à haute dose ou usage prolongé (cannelle, clou girofle, coriandre,origan, muscade,romarin, sarriette, sauge, thym).</a:t>
            </a:r>
          </a:p>
          <a:p>
            <a:pPr>
              <a:lnSpc>
                <a:spcPts val="4060"/>
              </a:lnSpc>
            </a:p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560216"/>
                </a:solidFill>
                <a:latin typeface="Questrial"/>
              </a:rPr>
              <a:t>Jamais dans les orifices ! Si contact avec les yeux, appliquer de l‘huile végétale.</a:t>
            </a:r>
          </a:p>
          <a:p>
            <a:pPr>
              <a:lnSpc>
                <a:spcPts val="4060"/>
              </a:lnSpc>
            </a:p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560216"/>
                </a:solidFill>
                <a:latin typeface="Questrial"/>
              </a:rPr>
              <a:t>Pour tout problème de santé, consulter votre médecin avant utilisation.</a:t>
            </a:r>
          </a:p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627445"/>
                </a:solidFill>
                <a:latin typeface="Questrial"/>
              </a:rPr>
              <a:t>iij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5492" y="1028700"/>
            <a:ext cx="8137017" cy="8229600"/>
          </a:xfrm>
          <a:custGeom>
            <a:avLst/>
            <a:gdLst/>
            <a:ahLst/>
            <a:cxnLst/>
            <a:rect r="r" b="b" t="t" l="l"/>
            <a:pathLst>
              <a:path h="8229600" w="8137017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80045" y="2698381"/>
            <a:ext cx="7353147" cy="4861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L’hiver intérieur</a:t>
            </a:r>
          </a:p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Les menstruations</a:t>
            </a:r>
          </a:p>
          <a:p>
            <a:pPr algn="ctr">
              <a:lnSpc>
                <a:spcPts val="12807"/>
              </a:lnSpc>
            </a:pPr>
            <a:r>
              <a:rPr lang="en-US" sz="10497">
                <a:solidFill>
                  <a:srgbClr val="560216"/>
                </a:solidFill>
                <a:latin typeface="Sisterhood"/>
              </a:rPr>
              <a:t>(les lunes)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991994" y="-2581346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43832" y="7023908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645527">
            <a:off x="15615307" y="-1352751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304412">
            <a:off x="-489401" y="7036197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DAF_Y2WGLFI</dc:identifier>
  <dcterms:modified xsi:type="dcterms:W3CDTF">2011-08-01T06:04:30Z</dcterms:modified>
  <cp:revision>1</cp:revision>
  <dc:title>Cycle Menstruel et Huiles Essentielles</dc:title>
</cp:coreProperties>
</file>