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Muli Bold" panose="020B0604020202020204" charset="0"/>
      <p:regular r:id="rId23"/>
    </p:embeddedFont>
    <p:embeddedFont>
      <p:font typeface="Muli Italics" panose="020B0604020202020204" charset="0"/>
      <p:regular r:id="rId24"/>
    </p:embeddedFont>
    <p:embeddedFont>
      <p:font typeface="Open Sans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erchi Bold" panose="020B0604020202020204" charset="0"/>
      <p:regular r:id="rId30"/>
    </p:embeddedFont>
    <p:embeddedFont>
      <p:font typeface="Muli" panose="020B0604020202020204" charset="0"/>
      <p:regular r:id="rId31"/>
    </p:embeddedFont>
    <p:embeddedFont>
      <p:font typeface="Monterchi San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5332" autoAdjust="0"/>
  </p:normalViewPr>
  <p:slideViewPr>
    <p:cSldViewPr>
      <p:cViewPr varScale="1">
        <p:scale>
          <a:sx n="56" d="100"/>
          <a:sy n="56" d="100"/>
        </p:scale>
        <p:origin x="4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10" Type="http://schemas.openxmlformats.org/officeDocument/2006/relationships/image" Target="../media/image4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urcetoyou.com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604293" y="7522246"/>
            <a:ext cx="1504555" cy="1417017"/>
          </a:xfrm>
          <a:custGeom>
            <a:avLst/>
            <a:gdLst/>
            <a:ahLst/>
            <a:cxnLst/>
            <a:rect l="l" t="t" r="r" b="b"/>
            <a:pathLst>
              <a:path w="1504555" h="1417017">
                <a:moveTo>
                  <a:pt x="0" y="0"/>
                </a:moveTo>
                <a:lnTo>
                  <a:pt x="1504555" y="0"/>
                </a:lnTo>
                <a:lnTo>
                  <a:pt x="1504555" y="1417017"/>
                </a:lnTo>
                <a:lnTo>
                  <a:pt x="0" y="1417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1663" y="7989277"/>
            <a:ext cx="1723793" cy="1899972"/>
          </a:xfrm>
          <a:custGeom>
            <a:avLst/>
            <a:gdLst/>
            <a:ahLst/>
            <a:cxnLst/>
            <a:rect l="l" t="t" r="r" b="b"/>
            <a:pathLst>
              <a:path w="1723793" h="1899972">
                <a:moveTo>
                  <a:pt x="0" y="0"/>
                </a:moveTo>
                <a:lnTo>
                  <a:pt x="1723793" y="0"/>
                </a:lnTo>
                <a:lnTo>
                  <a:pt x="1723793" y="1899972"/>
                </a:lnTo>
                <a:lnTo>
                  <a:pt x="0" y="1899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83560" y="2489980"/>
            <a:ext cx="15176308" cy="223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9"/>
              </a:lnSpc>
            </a:pPr>
            <a:r>
              <a:rPr lang="en-US" sz="7399" spc="147">
                <a:solidFill>
                  <a:srgbClr val="627444"/>
                </a:solidFill>
                <a:latin typeface="Monterchi Bold"/>
              </a:rPr>
              <a:t>Votre Pharmacie Naturelle :</a:t>
            </a:r>
          </a:p>
          <a:p>
            <a:pPr algn="ctr">
              <a:lnSpc>
                <a:spcPts val="2145"/>
              </a:lnSpc>
            </a:pPr>
            <a:endParaRPr lang="en-US" sz="7399" spc="147">
              <a:solidFill>
                <a:srgbClr val="627444"/>
              </a:solidFill>
              <a:latin typeface="Monterchi Bold"/>
            </a:endParaRPr>
          </a:p>
          <a:p>
            <a:pPr algn="ctr">
              <a:lnSpc>
                <a:spcPts val="7799"/>
              </a:lnSpc>
              <a:spcBef>
                <a:spcPct val="0"/>
              </a:spcBef>
            </a:pPr>
            <a:r>
              <a:rPr lang="en-US" sz="7799" spc="155">
                <a:solidFill>
                  <a:srgbClr val="627444"/>
                </a:solidFill>
                <a:latin typeface="Monterchi Bold"/>
              </a:rPr>
              <a:t>Les 10 huiles essentielles indispensables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6144817"/>
            <a:ext cx="18288000" cy="4849660"/>
          </a:xfrm>
          <a:custGeom>
            <a:avLst/>
            <a:gdLst/>
            <a:ahLst/>
            <a:cxnLst/>
            <a:rect l="l" t="t" r="r" b="b"/>
            <a:pathLst>
              <a:path w="18288000" h="4849660">
                <a:moveTo>
                  <a:pt x="0" y="0"/>
                </a:moveTo>
                <a:lnTo>
                  <a:pt x="18288000" y="0"/>
                </a:lnTo>
                <a:lnTo>
                  <a:pt x="18288000" y="4849661"/>
                </a:lnTo>
                <a:lnTo>
                  <a:pt x="0" y="4849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75620" b="-75620"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782570" y="0"/>
            <a:ext cx="1668569" cy="1668569"/>
            <a:chOff x="0" y="0"/>
            <a:chExt cx="6350889" cy="6350889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6223889" cy="6223762"/>
            </a:xfrm>
            <a:custGeom>
              <a:avLst/>
              <a:gdLst/>
              <a:ahLst/>
              <a:cxnLst/>
              <a:rect l="l" t="t" r="r" b="b"/>
              <a:pathLst>
                <a:path w="6223889" h="6223762">
                  <a:moveTo>
                    <a:pt x="6223889" y="3111881"/>
                  </a:moveTo>
                  <a:cubicBezTo>
                    <a:pt x="6223889" y="4830572"/>
                    <a:pt x="4830572" y="6223762"/>
                    <a:pt x="3112008" y="6223762"/>
                  </a:cubicBezTo>
                  <a:cubicBezTo>
                    <a:pt x="1393444" y="6223762"/>
                    <a:pt x="0" y="4830572"/>
                    <a:pt x="0" y="3111881"/>
                  </a:cubicBezTo>
                  <a:cubicBezTo>
                    <a:pt x="0" y="1393190"/>
                    <a:pt x="1393317" y="0"/>
                    <a:pt x="3111881" y="0"/>
                  </a:cubicBezTo>
                  <a:cubicBezTo>
                    <a:pt x="4830445" y="0"/>
                    <a:pt x="6223889" y="1393317"/>
                    <a:pt x="6223889" y="3111881"/>
                  </a:cubicBezTo>
                  <a:close/>
                </a:path>
              </a:pathLst>
            </a:custGeom>
            <a:blipFill>
              <a:blip r:embed="rId10"/>
              <a:stretch>
                <a:fillRect l="-2262" r="-2262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889" cy="6350762"/>
            </a:xfrm>
            <a:custGeom>
              <a:avLst/>
              <a:gdLst/>
              <a:ahLst/>
              <a:cxnLst/>
              <a:rect l="l" t="t" r="r" b="b"/>
              <a:pathLst>
                <a:path w="6350889" h="6350762">
                  <a:moveTo>
                    <a:pt x="6350889" y="3175381"/>
                  </a:moveTo>
                  <a:cubicBezTo>
                    <a:pt x="6350889" y="4023614"/>
                    <a:pt x="6020562" y="4821047"/>
                    <a:pt x="5420868" y="5420741"/>
                  </a:cubicBezTo>
                  <a:cubicBezTo>
                    <a:pt x="4821174" y="6020436"/>
                    <a:pt x="4023741" y="6350762"/>
                    <a:pt x="3175508" y="6350762"/>
                  </a:cubicBezTo>
                  <a:cubicBezTo>
                    <a:pt x="2327275" y="6350762"/>
                    <a:pt x="1529842" y="6020435"/>
                    <a:pt x="930148" y="5420741"/>
                  </a:cubicBezTo>
                  <a:cubicBezTo>
                    <a:pt x="330327" y="4821047"/>
                    <a:pt x="0" y="4023614"/>
                    <a:pt x="0" y="3175381"/>
                  </a:cubicBezTo>
                  <a:cubicBezTo>
                    <a:pt x="0" y="2327148"/>
                    <a:pt x="330327" y="1529715"/>
                    <a:pt x="930021" y="930021"/>
                  </a:cubicBezTo>
                  <a:cubicBezTo>
                    <a:pt x="1529715" y="330327"/>
                    <a:pt x="2327275" y="0"/>
                    <a:pt x="3175381" y="0"/>
                  </a:cubicBezTo>
                  <a:cubicBezTo>
                    <a:pt x="4023614" y="0"/>
                    <a:pt x="4821047" y="330327"/>
                    <a:pt x="5420741" y="930021"/>
                  </a:cubicBezTo>
                  <a:cubicBezTo>
                    <a:pt x="6020562" y="1529842"/>
                    <a:pt x="6350889" y="2327275"/>
                    <a:pt x="6350889" y="3175381"/>
                  </a:cubicBezTo>
                  <a:close/>
                </a:path>
              </a:pathLst>
            </a:custGeom>
            <a:blipFill>
              <a:blip r:embed="rId11"/>
              <a:stretch>
                <a:fillRect l="-30" r="-30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604293" y="1735244"/>
            <a:ext cx="4114800" cy="45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8"/>
              </a:lnSpc>
            </a:pPr>
            <a:r>
              <a:rPr lang="en-US" sz="3488">
                <a:solidFill>
                  <a:srgbClr val="627444"/>
                </a:solidFill>
                <a:latin typeface="Monterchi Sans"/>
              </a:rPr>
              <a:t>@aromapourtous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3851" y="4740419"/>
            <a:ext cx="13935726" cy="1137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r>
              <a:rPr lang="en-US" sz="6599">
                <a:solidFill>
                  <a:srgbClr val="4F674F"/>
                </a:solidFill>
                <a:latin typeface="Monterchi Sans"/>
              </a:rPr>
              <a:t>Jeudi 28 septembre - Sophie &amp; Fanny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0255" y="267416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0255" y="367597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0255" y="4677793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0255" y="5928213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58455" y="5143500"/>
            <a:ext cx="4773655" cy="4890651"/>
          </a:xfrm>
          <a:custGeom>
            <a:avLst/>
            <a:gdLst/>
            <a:ahLst/>
            <a:cxnLst/>
            <a:rect l="l" t="t" r="r" b="b"/>
            <a:pathLst>
              <a:path w="4773655" h="4890651">
                <a:moveTo>
                  <a:pt x="0" y="0"/>
                </a:moveTo>
                <a:lnTo>
                  <a:pt x="4773655" y="0"/>
                </a:lnTo>
                <a:lnTo>
                  <a:pt x="4773655" y="4890651"/>
                </a:lnTo>
                <a:lnTo>
                  <a:pt x="0" y="4890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70" r="-467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55542" y="250914"/>
            <a:ext cx="6331657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fr-FR" sz="5900" dirty="0" smtClean="0">
                <a:solidFill>
                  <a:srgbClr val="627444"/>
                </a:solidFill>
                <a:latin typeface="Muli Bold"/>
              </a:rPr>
              <a:t>Air</a:t>
            </a:r>
          </a:p>
          <a:p>
            <a:pPr marL="0" lvl="0" indent="0" algn="ctr">
              <a:lnSpc>
                <a:spcPts val="6300"/>
              </a:lnSpc>
              <a:spcBef>
                <a:spcPct val="0"/>
              </a:spcBef>
            </a:pPr>
            <a:r>
              <a:rPr lang="fr-FR" sz="4500" dirty="0" smtClean="0">
                <a:solidFill>
                  <a:srgbClr val="627444"/>
                </a:solidFill>
                <a:latin typeface="Muli"/>
              </a:rPr>
              <a:t>Mélange respiratoire</a:t>
            </a:r>
            <a:endParaRPr lang="fr-FR" sz="4500" dirty="0">
              <a:solidFill>
                <a:srgbClr val="627444"/>
              </a:solidFill>
              <a:latin typeface="Mul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04091" y="7868800"/>
            <a:ext cx="3905904" cy="220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fr-FR" sz="2499" dirty="0" smtClean="0">
                <a:solidFill>
                  <a:srgbClr val="627444"/>
                </a:solidFill>
                <a:latin typeface="Muli Bold"/>
              </a:rPr>
              <a:t>Eucalyptus</a:t>
            </a:r>
          </a:p>
          <a:p>
            <a:pPr algn="ctr">
              <a:lnSpc>
                <a:spcPts val="3499"/>
              </a:lnSpc>
            </a:pPr>
            <a:r>
              <a:rPr lang="fr-FR" sz="2499" dirty="0" smtClean="0">
                <a:solidFill>
                  <a:srgbClr val="627444"/>
                </a:solidFill>
                <a:latin typeface="Muli Bold"/>
              </a:rPr>
              <a:t>Menthe poivrée</a:t>
            </a:r>
          </a:p>
          <a:p>
            <a:pPr algn="ctr">
              <a:lnSpc>
                <a:spcPts val="3499"/>
              </a:lnSpc>
            </a:pPr>
            <a:r>
              <a:rPr lang="fr-FR" sz="2499" dirty="0" smtClean="0">
                <a:solidFill>
                  <a:srgbClr val="627444"/>
                </a:solidFill>
                <a:latin typeface="Muli Bold"/>
              </a:rPr>
              <a:t>Arbre à thé</a:t>
            </a:r>
          </a:p>
          <a:p>
            <a:pPr algn="ctr">
              <a:lnSpc>
                <a:spcPts val="3499"/>
              </a:lnSpc>
            </a:pPr>
            <a:r>
              <a:rPr lang="fr-FR" sz="2499" dirty="0" smtClean="0">
                <a:solidFill>
                  <a:srgbClr val="627444"/>
                </a:solidFill>
                <a:latin typeface="Muli Bold"/>
              </a:rPr>
              <a:t>Cardamone</a:t>
            </a:r>
          </a:p>
          <a:p>
            <a:pPr algn="ctr">
              <a:lnSpc>
                <a:spcPts val="3499"/>
              </a:lnSpc>
            </a:pPr>
            <a:r>
              <a:rPr lang="fr-FR" sz="2499" dirty="0" smtClean="0">
                <a:solidFill>
                  <a:srgbClr val="627444"/>
                </a:solidFill>
                <a:latin typeface="Muli Bold"/>
              </a:rPr>
              <a:t> </a:t>
            </a:r>
            <a:endParaRPr lang="fr-FR" sz="2499" dirty="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85607" y="2482185"/>
            <a:ext cx="12118967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9"/>
              </a:lnSpc>
            </a:pPr>
            <a:r>
              <a:rPr lang="fr-FR" sz="2985" dirty="0" smtClean="0">
                <a:solidFill>
                  <a:srgbClr val="627444"/>
                </a:solidFill>
                <a:latin typeface="Muli Bold"/>
              </a:rPr>
              <a:t>Procure un effet calmant &amp; apaisant</a:t>
            </a:r>
          </a:p>
          <a:p>
            <a:pPr>
              <a:lnSpc>
                <a:spcPts val="4179"/>
              </a:lnSpc>
            </a:pPr>
            <a:endParaRPr lang="fr-FR" sz="2985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fr-FR" sz="2985" dirty="0" smtClean="0">
                <a:solidFill>
                  <a:srgbClr val="627444"/>
                </a:solidFill>
                <a:latin typeface="Muli Bold"/>
              </a:rPr>
              <a:t>Dégagement des voies aériennes et respiratoires</a:t>
            </a:r>
          </a:p>
          <a:p>
            <a:pPr>
              <a:lnSpc>
                <a:spcPts val="4179"/>
              </a:lnSpc>
            </a:pPr>
            <a:endParaRPr lang="fr-FR" sz="2985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fr-FR" sz="2985" dirty="0" smtClean="0">
                <a:solidFill>
                  <a:srgbClr val="627444"/>
                </a:solidFill>
                <a:latin typeface="Muli Bold"/>
              </a:rPr>
              <a:t>En diffusion donne une sensation de fraîcheur dans une pièce </a:t>
            </a:r>
          </a:p>
          <a:p>
            <a:pPr>
              <a:lnSpc>
                <a:spcPts val="4179"/>
              </a:lnSpc>
            </a:pPr>
            <a:endParaRPr lang="fr-FR" sz="2985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fr-FR" sz="2985" dirty="0" smtClean="0">
                <a:solidFill>
                  <a:srgbClr val="627444"/>
                </a:solidFill>
                <a:latin typeface="Muli Bold"/>
              </a:rPr>
              <a:t>Associez-le à des sels d'Epsom dans un bain chaud pour une sensation apaisante ou 2 gouttes dans le bac de douche</a:t>
            </a:r>
          </a:p>
          <a:p>
            <a:pPr>
              <a:lnSpc>
                <a:spcPts val="4179"/>
              </a:lnSpc>
            </a:pPr>
            <a:endParaRPr lang="fr-FR" sz="2985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fr-FR" sz="2985" dirty="0" smtClean="0">
                <a:solidFill>
                  <a:srgbClr val="627444"/>
                </a:solidFill>
                <a:latin typeface="Muli Bold"/>
              </a:rPr>
              <a:t>Idéal lors des changements de saisons</a:t>
            </a:r>
            <a:endParaRPr lang="fr-FR" sz="2985" dirty="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00255" y="746240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4102" y="9306441"/>
            <a:ext cx="1535557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fr-FR" sz="2100" u="sng" dirty="0" smtClean="0">
                <a:solidFill>
                  <a:srgbClr val="627444"/>
                </a:solidFill>
                <a:latin typeface="Muli Italics"/>
              </a:rPr>
              <a:t>Signification émotionnelle </a:t>
            </a:r>
            <a:r>
              <a:rPr lang="fr-FR" sz="2100" dirty="0" smtClean="0">
                <a:solidFill>
                  <a:srgbClr val="627444"/>
                </a:solidFill>
                <a:latin typeface="Muli Italics"/>
              </a:rPr>
              <a:t>: Le mélange Air est indiqué à ceux qui ont du mal à </a:t>
            </a:r>
          </a:p>
          <a:p>
            <a:pPr>
              <a:lnSpc>
                <a:spcPts val="2940"/>
              </a:lnSpc>
            </a:pPr>
            <a:r>
              <a:rPr lang="fr-FR" sz="2100" dirty="0" smtClean="0">
                <a:solidFill>
                  <a:srgbClr val="627444"/>
                </a:solidFill>
                <a:latin typeface="Muli Italics"/>
              </a:rPr>
              <a:t>respirer et qui se sentent littéralement étouffé par la tristesse. Deuil, désespéré, mal aimé</a:t>
            </a:r>
            <a:endParaRPr lang="fr-FR" sz="2100" dirty="0">
              <a:solidFill>
                <a:srgbClr val="627444"/>
              </a:solidFill>
              <a:latin typeface="Muli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0389" y="251332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90389" y="414399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0389" y="573987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8489" y="7373846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7539" y="845203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4467703" y="1913460"/>
            <a:ext cx="3209582" cy="4814373"/>
            <a:chOff x="0" y="0"/>
            <a:chExt cx="6350000" cy="952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r="-5000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267093" y="2360927"/>
            <a:ext cx="13133668" cy="641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Composé d’huiles essentielles connues pour aider à calmer le stress, l’agitation et l’anxiété afin de favoriser un sommeil réparateur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Calmant, fatigue mentale : en diffusion ou inhalation, 1 goutte dans les mains, se frotter les mains et inhaler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Stress : Appliquer 1 goutte sur la nuque, les poignets et les points de pulsation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Anxiété : 1 goutte derrière le cou, sur les temps et la plante des pieds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Insomnie : 1 à 2 gouttes dans du sel de bain avant d’aller se coucher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33650" y="414945"/>
            <a:ext cx="6840736" cy="17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627444"/>
                </a:solidFill>
                <a:latin typeface="Muli Bold"/>
              </a:rPr>
              <a:t>Serenity </a:t>
            </a:r>
          </a:p>
          <a:p>
            <a:pPr marL="0" lvl="0" indent="0"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627444"/>
                </a:solidFill>
                <a:latin typeface="Muli"/>
              </a:rPr>
              <a:t>Mélange Relaxant, Détente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01668" y="6997140"/>
            <a:ext cx="4141652" cy="304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Génevrier de Virginie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Lavande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Bois de santal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Marjolaine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Camomille romaine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Ylang Ylang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7181" y="9220200"/>
            <a:ext cx="139235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 : Cette huile nous invite à nous reconnecter d’abord avec nous-mêmes et à découvrir la paix qui se trouve en nous, puis à se connecter à l’humanité des autres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35809" y="332730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35809" y="4401982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35809" y="547665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2170987"/>
            <a:ext cx="3551323" cy="5326984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55" r="-5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498459" y="2637112"/>
            <a:ext cx="10194595" cy="587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endParaRPr/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Idéal pour tous les maux d’estomac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Mal des transports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1 à 2 gouttes dans l'eau ou le thé après un repas copieux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Massage au niveau de l’estomac 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66037" y="339659"/>
            <a:ext cx="6240363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fr-FR" sz="5900" dirty="0" smtClean="0">
                <a:solidFill>
                  <a:srgbClr val="627444"/>
                </a:solidFill>
                <a:latin typeface="Muli Bold"/>
              </a:rPr>
              <a:t>ZenGest</a:t>
            </a:r>
          </a:p>
          <a:p>
            <a:pPr marL="0" lvl="0" indent="0" algn="ctr">
              <a:lnSpc>
                <a:spcPts val="6580"/>
              </a:lnSpc>
              <a:spcBef>
                <a:spcPct val="0"/>
              </a:spcBef>
            </a:pPr>
            <a:r>
              <a:rPr lang="fr-FR" sz="4700" dirty="0" smtClean="0">
                <a:solidFill>
                  <a:srgbClr val="627444"/>
                </a:solidFill>
                <a:latin typeface="Muli"/>
              </a:rPr>
              <a:t>Mélange digestif</a:t>
            </a:r>
            <a:endParaRPr lang="fr-FR" sz="4700" dirty="0">
              <a:solidFill>
                <a:srgbClr val="627444"/>
              </a:solidFill>
              <a:latin typeface="Mul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4119" y="7833736"/>
            <a:ext cx="3905904" cy="216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Gingembre,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Menthe poivrée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 Carvi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Fenouil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 </a:t>
            </a:r>
          </a:p>
        </p:txBody>
      </p:sp>
      <p:sp>
        <p:nvSpPr>
          <p:cNvPr id="10" name="Freeform 10"/>
          <p:cNvSpPr/>
          <p:nvPr/>
        </p:nvSpPr>
        <p:spPr>
          <a:xfrm>
            <a:off x="6935809" y="700447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99795" y="8969103"/>
            <a:ext cx="139235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 : Cette huile nous aide lorsqu’on a tendance à vouloir trop en faire à la fois. On devient littéralement suralimenté ou mal nourri. Dépassé, apathique, manque d’enthousiasme.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070" y="2438927"/>
            <a:ext cx="12518015" cy="587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Principaux usages : acné, infections bactériennes, aphte, bouton de fièvre, rhume, toux, otite, mal de gorge, grippe, herpès, lésions infectées, angine, infection vaginale, système immunitaire...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Otite : 1-2 gouttes diluées dans huile derrière l'oreille (pas dedans !!)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Rhume : 1-2 gouttes diluées en massage sur le cou ou sur les sinus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Acné, herpès : 1 goutte sur un coton tige appliqué sur la peau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En prévention : sous la plante des pieds et en diffusion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07583" y="353049"/>
            <a:ext cx="15145643" cy="17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fr-FR" sz="5900" dirty="0" smtClean="0">
                <a:solidFill>
                  <a:srgbClr val="627444"/>
                </a:solidFill>
                <a:latin typeface="Muli Bold"/>
              </a:rPr>
              <a:t>Huile essentielle de Tea Tree (Arbre à thé) </a:t>
            </a:r>
          </a:p>
          <a:p>
            <a:pPr marL="0" lvl="0" indent="0" algn="ctr">
              <a:lnSpc>
                <a:spcPts val="6020"/>
              </a:lnSpc>
              <a:spcBef>
                <a:spcPct val="0"/>
              </a:spcBef>
            </a:pPr>
            <a:r>
              <a:rPr lang="fr-FR" sz="4300" dirty="0" smtClean="0">
                <a:solidFill>
                  <a:srgbClr val="627444"/>
                </a:solidFill>
                <a:latin typeface="Muli"/>
              </a:rPr>
              <a:t>Purifie, peau, antibactérienne </a:t>
            </a:r>
            <a:endParaRPr lang="fr-FR" sz="4300" dirty="0">
              <a:solidFill>
                <a:srgbClr val="627444"/>
              </a:solidFill>
              <a:latin typeface="Muli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631673" y="1908025"/>
            <a:ext cx="3171001" cy="4756502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25000" r="-2500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149091" y="2576988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88279" y="4773894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8279" y="5874468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8279" y="6917674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8279" y="7961098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146348" y="6879574"/>
            <a:ext cx="4141652" cy="304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Antivirale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Antiseptique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Antifongique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Anti-parasite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Antinfectieuse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Antibactérien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Régénérateur des tissus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0494" y="8856644"/>
            <a:ext cx="139235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 : Cette huile nous libère des relations codépendantes et parasitaires afin que de nouvelles connexions saines puissent être établies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3896" y="2793908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4201" y="437319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4201" y="6021873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355560" y="3261956"/>
            <a:ext cx="3570263" cy="5355395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93" r="-93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786828" y="2103585"/>
            <a:ext cx="12233267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endParaRPr lang="fr-FR" dirty="0" smtClean="0"/>
          </a:p>
          <a:p>
            <a:pPr>
              <a:lnSpc>
                <a:spcPts val="4219"/>
              </a:lnSpc>
            </a:pPr>
            <a:r>
              <a:rPr lang="fr-FR" sz="3013" dirty="0" smtClean="0">
                <a:solidFill>
                  <a:srgbClr val="627444"/>
                </a:solidFill>
                <a:latin typeface="Muli Bold"/>
              </a:rPr>
              <a:t>Energisantes qui favorisent la bonne humeur - 1 goutte dans l’eau tous les matins</a:t>
            </a:r>
          </a:p>
          <a:p>
            <a:pPr>
              <a:lnSpc>
                <a:spcPts val="4219"/>
              </a:lnSpc>
            </a:pPr>
            <a:endParaRPr lang="fr-FR" sz="3013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fr-FR" sz="3013" dirty="0" smtClean="0">
                <a:solidFill>
                  <a:srgbClr val="627444"/>
                </a:solidFill>
                <a:latin typeface="Muli Bold"/>
              </a:rPr>
              <a:t>Nettoyant, dégraissant, brillant (enlève les résidus de colle, la graisse sur les mains, verre brillant dans le lave-vaisselle</a:t>
            </a:r>
          </a:p>
          <a:p>
            <a:pPr>
              <a:lnSpc>
                <a:spcPts val="4219"/>
              </a:lnSpc>
            </a:pPr>
            <a:endParaRPr lang="fr-FR" sz="3013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fr-FR" sz="3013" dirty="0" smtClean="0">
                <a:solidFill>
                  <a:srgbClr val="627444"/>
                </a:solidFill>
                <a:latin typeface="Muli Bold"/>
              </a:rPr>
              <a:t>Mal de gorge : Ajouter quelques gouttes à une tasse de thé chaud et un peu de miel</a:t>
            </a:r>
          </a:p>
          <a:p>
            <a:pPr>
              <a:lnSpc>
                <a:spcPts val="4219"/>
              </a:lnSpc>
            </a:pPr>
            <a:endParaRPr lang="fr-FR" sz="3013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fr-FR" sz="3013" dirty="0" smtClean="0">
                <a:solidFill>
                  <a:srgbClr val="627444"/>
                </a:solidFill>
                <a:latin typeface="Muli Bold"/>
              </a:rPr>
              <a:t>Idéal pour la cuisine / Dessert </a:t>
            </a:r>
          </a:p>
          <a:p>
            <a:pPr>
              <a:lnSpc>
                <a:spcPts val="4219"/>
              </a:lnSpc>
            </a:pPr>
            <a:endParaRPr lang="fr-FR" sz="3013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endParaRPr lang="fr-FR" sz="3013" dirty="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42775" y="414945"/>
            <a:ext cx="10640025" cy="2898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fr-FR" sz="5900" dirty="0" smtClean="0">
                <a:solidFill>
                  <a:srgbClr val="627444"/>
                </a:solidFill>
                <a:latin typeface="Muli Bold"/>
              </a:rPr>
              <a:t>Huile essentielle </a:t>
            </a:r>
            <a:r>
              <a:rPr lang="en-US" sz="5900" dirty="0" smtClean="0">
                <a:solidFill>
                  <a:srgbClr val="627444"/>
                </a:solidFill>
                <a:latin typeface="Muli Bold"/>
              </a:rPr>
              <a:t>de Citron</a:t>
            </a:r>
            <a:endParaRPr lang="en-US" sz="4400" dirty="0">
              <a:solidFill>
                <a:srgbClr val="627444"/>
              </a:solidFill>
              <a:latin typeface="Muli"/>
            </a:endParaRPr>
          </a:p>
          <a:p>
            <a:pPr algn="ctr">
              <a:lnSpc>
                <a:spcPts val="8260"/>
              </a:lnSpc>
            </a:pPr>
            <a:r>
              <a:rPr lang="en-US" sz="5900" dirty="0" smtClean="0">
                <a:solidFill>
                  <a:srgbClr val="627444"/>
                </a:solidFill>
                <a:latin typeface="Muli Bold"/>
              </a:rPr>
              <a:t> </a:t>
            </a:r>
            <a:endParaRPr lang="en-US" sz="5900" dirty="0">
              <a:solidFill>
                <a:srgbClr val="627444"/>
              </a:solidFill>
              <a:latin typeface="Muli Bold"/>
            </a:endParaRPr>
          </a:p>
          <a:p>
            <a:pPr marL="0" lvl="0" indent="0" algn="ctr">
              <a:lnSpc>
                <a:spcPts val="6020"/>
              </a:lnSpc>
              <a:spcBef>
                <a:spcPct val="0"/>
              </a:spcBef>
            </a:pPr>
            <a:endParaRPr lang="en-US" sz="5900" dirty="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93895" y="7544122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59884" y="9105900"/>
            <a:ext cx="15480808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 : Cette huile éveille l’esprit et aide à la concentration. Le citron apaise les peurs et les insécurités tout en rétablissant la confiance en soi.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206663" y="5445329"/>
            <a:ext cx="3227781" cy="4841671"/>
            <a:chOff x="0" y="0"/>
            <a:chExt cx="6350000" cy="952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431" r="-43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206663" y="17596"/>
            <a:ext cx="3081338" cy="3607900"/>
          </a:xfrm>
          <a:custGeom>
            <a:avLst/>
            <a:gdLst/>
            <a:ahLst/>
            <a:cxnLst/>
            <a:rect l="l" t="t" r="r" b="b"/>
            <a:pathLst>
              <a:path w="3081338" h="3607900">
                <a:moveTo>
                  <a:pt x="0" y="0"/>
                </a:moveTo>
                <a:lnTo>
                  <a:pt x="3081337" y="0"/>
                </a:lnTo>
                <a:lnTo>
                  <a:pt x="3081337" y="3607900"/>
                </a:lnTo>
                <a:lnTo>
                  <a:pt x="0" y="3607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973" b="-13973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80456" y="-96704"/>
            <a:ext cx="11252448" cy="94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627444"/>
                </a:solidFill>
                <a:latin typeface="Muli Bold"/>
              </a:rPr>
              <a:t>Recette des Madeleines de Fanny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2234" y="1650168"/>
            <a:ext cx="15096365" cy="8656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50 gr de beurre                                                Tourner en crème dans un bol</a:t>
            </a:r>
          </a:p>
          <a:p>
            <a:pPr algn="just">
              <a:lnSpc>
                <a:spcPts val="4480"/>
              </a:lnSpc>
            </a:pPr>
            <a:endParaRPr lang="fr-FR" sz="3200" dirty="0" smtClean="0">
              <a:solidFill>
                <a:srgbClr val="627444"/>
              </a:solidFill>
              <a:latin typeface="Muli"/>
            </a:endParaRP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100 gr de sucre</a:t>
            </a: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 Bold"/>
              </a:rPr>
              <a:t>2 gouttes d’huile essentielle de citron        </a:t>
            </a:r>
            <a:r>
              <a:rPr lang="fr-FR" sz="3200" dirty="0" smtClean="0">
                <a:solidFill>
                  <a:srgbClr val="627444"/>
                </a:solidFill>
                <a:latin typeface="Muli"/>
              </a:rPr>
              <a:t>Ajouter, battre en mousse</a:t>
            </a: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1 pincée de sel</a:t>
            </a:r>
          </a:p>
          <a:p>
            <a:pPr algn="just">
              <a:lnSpc>
                <a:spcPts val="4480"/>
              </a:lnSpc>
            </a:pPr>
            <a:endParaRPr lang="fr-FR" sz="3200" dirty="0" smtClean="0">
              <a:solidFill>
                <a:srgbClr val="627444"/>
              </a:solidFill>
              <a:latin typeface="Muli"/>
            </a:endParaRP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2 œufs                                                               Ajouter, remuer</a:t>
            </a:r>
          </a:p>
          <a:p>
            <a:pPr algn="just">
              <a:lnSpc>
                <a:spcPts val="4480"/>
              </a:lnSpc>
            </a:pPr>
            <a:endParaRPr lang="fr-FR" sz="3200" dirty="0" smtClean="0">
              <a:solidFill>
                <a:srgbClr val="627444"/>
              </a:solidFill>
              <a:latin typeface="Muli"/>
            </a:endParaRP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1 dl de lait                                                          Ajouter, mélanger</a:t>
            </a:r>
          </a:p>
          <a:p>
            <a:pPr algn="just">
              <a:lnSpc>
                <a:spcPts val="4480"/>
              </a:lnSpc>
            </a:pPr>
            <a:endParaRPr lang="fr-FR" sz="3200" dirty="0" smtClean="0">
              <a:solidFill>
                <a:srgbClr val="627444"/>
              </a:solidFill>
              <a:latin typeface="Muli"/>
            </a:endParaRP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150 gr de farine   </a:t>
            </a: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1cc de poudre à lever                                       Mélanger, ajouter en remuant    </a:t>
            </a: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"/>
              </a:rPr>
              <a:t>                </a:t>
            </a: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 Bold"/>
              </a:rPr>
              <a:t>Remplir les moules, cuisson 15 minutes à 220 degré, </a:t>
            </a:r>
          </a:p>
          <a:p>
            <a:pPr algn="just">
              <a:lnSpc>
                <a:spcPts val="4480"/>
              </a:lnSpc>
            </a:pPr>
            <a:r>
              <a:rPr lang="fr-FR" sz="3200" dirty="0" smtClean="0">
                <a:solidFill>
                  <a:srgbClr val="627444"/>
                </a:solidFill>
                <a:latin typeface="Muli Bold"/>
              </a:rPr>
              <a:t>démouler immédiatement</a:t>
            </a:r>
            <a:endParaRPr lang="fr-FR" sz="3200" dirty="0">
              <a:solidFill>
                <a:srgbClr val="627444"/>
              </a:solidFill>
              <a:latin typeface="Mul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7711" y="2231272"/>
            <a:ext cx="12582374" cy="641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Digestion, coliques, maux de tête, brûlures d’estomac, insolation, douleurs/fatigue musculaires, nausées, sciatique, sinusite, vomissements, mal des transports....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Maux de tête : 1 goutte sur les temps et la nuque (attention les yeux, peut être neurotoxique)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Après un repas copieux : 1 goutte sur la main et laper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Effet rafraîchissant : 1 goutte dans un verre d’eau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Concentration/attention : respirer l’huile essentielle au flacon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53548" y="353049"/>
            <a:ext cx="11853714" cy="16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627444"/>
                </a:solidFill>
                <a:latin typeface="Muli Bold"/>
              </a:rPr>
              <a:t>Huile essentielle de Menthe poivrée </a:t>
            </a:r>
          </a:p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627444"/>
                </a:solidFill>
                <a:latin typeface="Muli"/>
              </a:rPr>
              <a:t>Rafraîchissante, douleurs, digestion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46348" y="6879574"/>
            <a:ext cx="4141652" cy="304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Analgésique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Antibactérienne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Anti-inflammatoire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Antiseptique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Antiviral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Antispasmodique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Revigorant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631673" y="1908025"/>
            <a:ext cx="3171001" cy="4756502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r="-19047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149091" y="2405538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49091" y="456807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9091" y="6173474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9091" y="724086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9091" y="831286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36057" y="8984799"/>
            <a:ext cx="1392358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 : Cette huile nous aide à sortir la tête de l’eau, elle va permettre de prendre une pause dans le travail émotionnel et se reposer (en inhalation)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5626" y="3190945"/>
            <a:ext cx="12582374" cy="587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Composé d’huiles essentielles connues pour leurs vertus anti-inflammatoires, antalgiques et analgésiques. </a:t>
            </a: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Ne pas prendre en interne (camphre)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Effet refroidissant/réchauffant sur les muscles et articulations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Idéal pour le sport : en préventif et pour soulager les douleurs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Principales indications : mal de dos, tensions aux cervicales, inflammation, douleurs articulaires et musculaires, ecchymose, arthrite, douleurs de règles...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3570076"/>
            <a:ext cx="3288729" cy="4933094"/>
            <a:chOff x="0" y="0"/>
            <a:chExt cx="6350000" cy="9525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53143" r="-53143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5174119" y="3376976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74119" y="548914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83644" y="657381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02694" y="7624516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15464" y="353049"/>
            <a:ext cx="4529882" cy="1794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627444"/>
                </a:solidFill>
                <a:latin typeface="Muli Bold"/>
              </a:rPr>
              <a:t>Deep Blue </a:t>
            </a:r>
          </a:p>
          <a:p>
            <a:pPr marL="0" lvl="0" indent="0" algn="ctr">
              <a:lnSpc>
                <a:spcPts val="6020"/>
              </a:lnSpc>
              <a:spcBef>
                <a:spcPct val="0"/>
              </a:spcBef>
            </a:pPr>
            <a:r>
              <a:rPr lang="en-US" sz="4300">
                <a:solidFill>
                  <a:srgbClr val="627444"/>
                </a:solidFill>
                <a:latin typeface="Muli"/>
              </a:rPr>
              <a:t>Mélange apaisant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5104" y="2185646"/>
            <a:ext cx="16230600" cy="69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627444"/>
                </a:solidFill>
                <a:latin typeface="Muli Bold"/>
              </a:rPr>
              <a:t>Menthe japonaise, Copaïba, Menthe Bergamote, Hélichryse, Arbre à thé, Tanaisie bleue, Romarin espagnol,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627444"/>
                </a:solidFill>
                <a:latin typeface="Muli Bold"/>
              </a:rPr>
              <a:t>Anis étoilé, Menthe poivrée, Eucalyptus, Gaulthérie, Camomille bleue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5104" y="9321733"/>
            <a:ext cx="1649419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 : Cette huile nous invite à regarder au-delà de la douleur physique (douleur physique = message) et aller explorer avec courage et amour les blessures émotionnelles ou éventuels traumas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44623" y="4737700"/>
            <a:ext cx="9071562" cy="5102690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27336" r="-2733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49091" y="212016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9091" y="318355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12386" y="353049"/>
            <a:ext cx="7336036" cy="10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627444"/>
                </a:solidFill>
                <a:latin typeface="Muli Bold"/>
              </a:rPr>
              <a:t>La famille Deep Blue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8566" y="1969710"/>
            <a:ext cx="14438835" cy="262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Un favori pour la récupération sportive </a:t>
            </a: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 </a:t>
            </a: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Format stick, huile essentielle, roll-on, crème, gélules... Idéal pour apaiser et soulager les tensions musculaires, inflammatoires et articulaires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66257"/>
          </a:xfrm>
          <a:custGeom>
            <a:avLst/>
            <a:gdLst/>
            <a:ahLst/>
            <a:cxnLst/>
            <a:rect l="l" t="t" r="r" b="b"/>
            <a:pathLst>
              <a:path w="18288000" h="10366257">
                <a:moveTo>
                  <a:pt x="0" y="0"/>
                </a:moveTo>
                <a:lnTo>
                  <a:pt x="18288000" y="0"/>
                </a:lnTo>
                <a:lnTo>
                  <a:pt x="18288000" y="10366257"/>
                </a:lnTo>
                <a:lnTo>
                  <a:pt x="0" y="10366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246" b="-92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00393" y="7274352"/>
            <a:ext cx="2421416" cy="3012648"/>
          </a:xfrm>
          <a:custGeom>
            <a:avLst/>
            <a:gdLst/>
            <a:ahLst/>
            <a:cxnLst/>
            <a:rect l="l" t="t" r="r" b="b"/>
            <a:pathLst>
              <a:path w="2421416" h="3012648">
                <a:moveTo>
                  <a:pt x="0" y="0"/>
                </a:moveTo>
                <a:lnTo>
                  <a:pt x="2421417" y="0"/>
                </a:lnTo>
                <a:lnTo>
                  <a:pt x="2421417" y="3012648"/>
                </a:lnTo>
                <a:lnTo>
                  <a:pt x="0" y="3012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04740" y="8580651"/>
            <a:ext cx="9485114" cy="173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27"/>
              </a:lnSpc>
            </a:pPr>
            <a:r>
              <a:rPr lang="en-US" sz="10091">
                <a:solidFill>
                  <a:srgbClr val="627444"/>
                </a:solidFill>
                <a:latin typeface="Open Sans Bold"/>
              </a:rPr>
              <a:t>Des Questions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9443" y="-91527"/>
            <a:ext cx="18372802" cy="173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27"/>
              </a:lnSpc>
            </a:pPr>
            <a:r>
              <a:rPr lang="en-US" sz="10091">
                <a:solidFill>
                  <a:srgbClr val="627444"/>
                </a:solidFill>
                <a:latin typeface="Open Sans Bold"/>
              </a:rPr>
              <a:t>Merci pour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518" y="1399124"/>
            <a:ext cx="257361" cy="273062"/>
          </a:xfrm>
          <a:custGeom>
            <a:avLst/>
            <a:gdLst/>
            <a:ahLst/>
            <a:cxnLst/>
            <a:rect l="l" t="t" r="r" b="b"/>
            <a:pathLst>
              <a:path w="257361" h="273062">
                <a:moveTo>
                  <a:pt x="0" y="0"/>
                </a:moveTo>
                <a:lnTo>
                  <a:pt x="257361" y="0"/>
                </a:lnTo>
                <a:lnTo>
                  <a:pt x="257361" y="273062"/>
                </a:lnTo>
                <a:lnTo>
                  <a:pt x="0" y="273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25430" y="7868941"/>
            <a:ext cx="5637140" cy="2173509"/>
          </a:xfrm>
          <a:custGeom>
            <a:avLst/>
            <a:gdLst/>
            <a:ahLst/>
            <a:cxnLst/>
            <a:rect l="l" t="t" r="r" b="b"/>
            <a:pathLst>
              <a:path w="5637140" h="2173509">
                <a:moveTo>
                  <a:pt x="0" y="0"/>
                </a:moveTo>
                <a:lnTo>
                  <a:pt x="5637140" y="0"/>
                </a:lnTo>
                <a:lnTo>
                  <a:pt x="5637140" y="2173509"/>
                </a:lnTo>
                <a:lnTo>
                  <a:pt x="0" y="217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079" b="-4071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43400" y="190500"/>
            <a:ext cx="903096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r>
              <a:rPr lang="fr-FR" sz="5400" dirty="0" smtClean="0">
                <a:solidFill>
                  <a:srgbClr val="627444"/>
                </a:solidFill>
                <a:latin typeface="Monterchi Bold"/>
              </a:rPr>
              <a:t>C'est quoi une Huile Essentielle </a:t>
            </a:r>
            <a:r>
              <a:rPr lang="en-US" sz="5400" dirty="0" smtClean="0">
                <a:solidFill>
                  <a:srgbClr val="627444"/>
                </a:solidFill>
                <a:latin typeface="Monterchi Bold"/>
              </a:rPr>
              <a:t>?</a:t>
            </a:r>
            <a:endParaRPr lang="en-US" sz="5400" dirty="0">
              <a:solidFill>
                <a:srgbClr val="627444"/>
              </a:solidFill>
              <a:latin typeface="Monterch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1367848"/>
            <a:ext cx="16824555" cy="714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fr-FR" sz="2500" dirty="0" smtClean="0">
                <a:solidFill>
                  <a:srgbClr val="627444"/>
                </a:solidFill>
                <a:latin typeface="Muli Bold"/>
              </a:rPr>
              <a:t>Une HE est une substance naturelle extraite de la plante, généralement obtenue par distillation à la vapeur d'eau ou par pression à froid : feuilles (eucalyptus), pétales (rose), zeste (agrumes), écorce (cannelle), résine (myrrhe), fleurs (camomille), bois (cèdre)....  &gt;&gt;&gt; Essence naturelle de la plante.</a:t>
            </a:r>
          </a:p>
          <a:p>
            <a:pPr>
              <a:lnSpc>
                <a:spcPts val="3500"/>
              </a:lnSpc>
            </a:pPr>
            <a:endParaRPr lang="fr-FR" sz="2500" dirty="0" smtClean="0">
              <a:solidFill>
                <a:srgbClr val="627444"/>
              </a:solidFill>
              <a:latin typeface="Muli Bold"/>
            </a:endParaRPr>
          </a:p>
          <a:p>
            <a:pPr algn="just">
              <a:lnSpc>
                <a:spcPts val="3500"/>
              </a:lnSpc>
            </a:pPr>
            <a:r>
              <a:rPr lang="fr-FR" sz="2500" dirty="0" smtClean="0">
                <a:solidFill>
                  <a:srgbClr val="627444"/>
                </a:solidFill>
                <a:latin typeface="Muli Bold"/>
              </a:rPr>
              <a:t>Très concentrée en principes actifs bien diversifiés : une huile essentielle peut contenir de 60 à 120 molécules actives différentes, tandis que dans un médicament de synthèse on ne peut évaluer les interactions que de 3 molécules au mieux &gt;&gt;&gt; efficacité à large spectre</a:t>
            </a:r>
          </a:p>
          <a:p>
            <a:pPr>
              <a:lnSpc>
                <a:spcPts val="3500"/>
              </a:lnSpc>
            </a:pPr>
            <a:endParaRPr lang="fr-FR" sz="2500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500"/>
              </a:lnSpc>
            </a:pPr>
            <a:r>
              <a:rPr lang="fr-FR" sz="2500" dirty="0" smtClean="0">
                <a:solidFill>
                  <a:srgbClr val="627444"/>
                </a:solidFill>
                <a:latin typeface="Muli Bold"/>
              </a:rPr>
              <a:t>Utilisées depuis des siècles en aromathérapie, cuisine, parfumerie, cosmétologie et en médecine alternative.</a:t>
            </a:r>
          </a:p>
          <a:p>
            <a:pPr>
              <a:lnSpc>
                <a:spcPts val="3500"/>
              </a:lnSpc>
            </a:pPr>
            <a:r>
              <a:rPr lang="fr-FR" sz="2500" dirty="0" smtClean="0">
                <a:solidFill>
                  <a:srgbClr val="627444"/>
                </a:solidFill>
                <a:latin typeface="Muli Bold"/>
              </a:rPr>
              <a:t>Connues pour leurs propriétés thérapeutiques : antiseptique, anti-inflammatoire, anti-infectieuse, antivirales, relaxantes, stimulantes, antidouleurs, cicatrisantes, digestives et même antibiotiques (cannelle, origan...)</a:t>
            </a:r>
          </a:p>
          <a:p>
            <a:pPr>
              <a:lnSpc>
                <a:spcPts val="3500"/>
              </a:lnSpc>
            </a:pPr>
            <a:r>
              <a:rPr lang="fr-FR" sz="2500" dirty="0" smtClean="0">
                <a:solidFill>
                  <a:srgbClr val="627444"/>
                </a:solidFill>
                <a:latin typeface="Muli Bold"/>
              </a:rPr>
              <a:t>Elles vous accompagnent à soulager des maux du quotidien, sur le plan physique, émotionnel et énergétique.</a:t>
            </a:r>
          </a:p>
          <a:p>
            <a:pPr>
              <a:lnSpc>
                <a:spcPts val="3500"/>
              </a:lnSpc>
            </a:pPr>
            <a:endParaRPr lang="fr-FR" sz="2500" dirty="0" smtClean="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500"/>
              </a:lnSpc>
            </a:pPr>
            <a:r>
              <a:rPr lang="fr-FR" sz="2500" dirty="0" smtClean="0">
                <a:solidFill>
                  <a:srgbClr val="627444"/>
                </a:solidFill>
                <a:latin typeface="Muli Bold"/>
              </a:rPr>
              <a:t>Puissante, sécuritaire et cause rarement des effets secondaires tant qu'on respecte les précautions d'emploi et les contre-indications</a:t>
            </a:r>
          </a:p>
          <a:p>
            <a:pPr>
              <a:lnSpc>
                <a:spcPts val="3500"/>
              </a:lnSpc>
            </a:pPr>
            <a:endParaRPr lang="fr-FR" sz="2500" dirty="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69518" y="3148690"/>
            <a:ext cx="257361" cy="273062"/>
          </a:xfrm>
          <a:custGeom>
            <a:avLst/>
            <a:gdLst/>
            <a:ahLst/>
            <a:cxnLst/>
            <a:rect l="l" t="t" r="r" b="b"/>
            <a:pathLst>
              <a:path w="257361" h="273062">
                <a:moveTo>
                  <a:pt x="0" y="0"/>
                </a:moveTo>
                <a:lnTo>
                  <a:pt x="257361" y="0"/>
                </a:lnTo>
                <a:lnTo>
                  <a:pt x="257361" y="273062"/>
                </a:lnTo>
                <a:lnTo>
                  <a:pt x="0" y="273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69518" y="4865111"/>
            <a:ext cx="257361" cy="273062"/>
          </a:xfrm>
          <a:custGeom>
            <a:avLst/>
            <a:gdLst/>
            <a:ahLst/>
            <a:cxnLst/>
            <a:rect l="l" t="t" r="r" b="b"/>
            <a:pathLst>
              <a:path w="257361" h="273062">
                <a:moveTo>
                  <a:pt x="0" y="0"/>
                </a:moveTo>
                <a:lnTo>
                  <a:pt x="257361" y="0"/>
                </a:lnTo>
                <a:lnTo>
                  <a:pt x="257361" y="273061"/>
                </a:lnTo>
                <a:lnTo>
                  <a:pt x="0" y="273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69518" y="7062222"/>
            <a:ext cx="257361" cy="273062"/>
          </a:xfrm>
          <a:custGeom>
            <a:avLst/>
            <a:gdLst/>
            <a:ahLst/>
            <a:cxnLst/>
            <a:rect l="l" t="t" r="r" b="b"/>
            <a:pathLst>
              <a:path w="257361" h="273062">
                <a:moveTo>
                  <a:pt x="0" y="0"/>
                </a:moveTo>
                <a:lnTo>
                  <a:pt x="257361" y="0"/>
                </a:lnTo>
                <a:lnTo>
                  <a:pt x="257361" y="273062"/>
                </a:lnTo>
                <a:lnTo>
                  <a:pt x="0" y="273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0772" y="1592563"/>
            <a:ext cx="707928" cy="707928"/>
          </a:xfrm>
          <a:custGeom>
            <a:avLst/>
            <a:gdLst/>
            <a:ahLst/>
            <a:cxnLst/>
            <a:rect l="l" t="t" r="r" b="b"/>
            <a:pathLst>
              <a:path w="707928" h="707928">
                <a:moveTo>
                  <a:pt x="0" y="0"/>
                </a:moveTo>
                <a:lnTo>
                  <a:pt x="707928" y="0"/>
                </a:lnTo>
                <a:lnTo>
                  <a:pt x="707928" y="707928"/>
                </a:lnTo>
                <a:lnTo>
                  <a:pt x="0" y="7079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100755" y="78577"/>
            <a:ext cx="2511188" cy="2300491"/>
          </a:xfrm>
          <a:custGeom>
            <a:avLst/>
            <a:gdLst/>
            <a:ahLst/>
            <a:cxnLst/>
            <a:rect l="l" t="t" r="r" b="b"/>
            <a:pathLst>
              <a:path w="3314938" h="2922465">
                <a:moveTo>
                  <a:pt x="0" y="0"/>
                </a:moveTo>
                <a:lnTo>
                  <a:pt x="3314939" y="0"/>
                </a:lnTo>
                <a:lnTo>
                  <a:pt x="3314939" y="2922465"/>
                </a:lnTo>
                <a:lnTo>
                  <a:pt x="0" y="2922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5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70874" y="4855302"/>
            <a:ext cx="11570951" cy="508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8"/>
              </a:lnSpc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3 octobre 19:30 </a:t>
            </a:r>
          </a:p>
          <a:p>
            <a:pPr marL="775459" lvl="1" indent="-387729">
              <a:lnSpc>
                <a:spcPts val="5028"/>
              </a:lnSpc>
              <a:buFont typeface="Arial"/>
              <a:buChar char="•"/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Rejoins l’opportunité professionnelle doTERRA</a:t>
            </a:r>
          </a:p>
          <a:p>
            <a:pPr>
              <a:lnSpc>
                <a:spcPts val="5028"/>
              </a:lnSpc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5 octobre 19:30 </a:t>
            </a:r>
          </a:p>
          <a:p>
            <a:pPr marL="775459" lvl="1" indent="-387729">
              <a:lnSpc>
                <a:spcPts val="5028"/>
              </a:lnSpc>
              <a:buFont typeface="Arial"/>
              <a:buChar char="•"/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Initiation aux huiles essentielles</a:t>
            </a:r>
          </a:p>
          <a:p>
            <a:pPr>
              <a:lnSpc>
                <a:spcPts val="5028"/>
              </a:lnSpc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17 octobre 19:30 </a:t>
            </a:r>
          </a:p>
          <a:p>
            <a:pPr marL="775459" lvl="1" indent="-387729">
              <a:lnSpc>
                <a:spcPts val="5028"/>
              </a:lnSpc>
              <a:buFont typeface="Arial"/>
              <a:buChar char="•"/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Soutenir et accompagner une détox</a:t>
            </a:r>
          </a:p>
          <a:p>
            <a:pPr>
              <a:lnSpc>
                <a:spcPts val="5028"/>
              </a:lnSpc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30 octobre 19:00 </a:t>
            </a:r>
          </a:p>
          <a:p>
            <a:pPr marL="775459" lvl="1" indent="-387729">
              <a:lnSpc>
                <a:spcPts val="5028"/>
              </a:lnSpc>
              <a:buFont typeface="Arial"/>
              <a:buChar char="•"/>
            </a:pPr>
            <a:r>
              <a:rPr lang="fr-FR" sz="3591" dirty="0" smtClean="0">
                <a:solidFill>
                  <a:srgbClr val="627444"/>
                </a:solidFill>
                <a:latin typeface="Open Sans Bold"/>
              </a:rPr>
              <a:t> Les huiles essentielles pour les enfants</a:t>
            </a:r>
            <a:endParaRPr lang="fr-FR" sz="3591" dirty="0">
              <a:solidFill>
                <a:srgbClr val="627444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058" y="182279"/>
            <a:ext cx="4374952" cy="119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88"/>
              </a:lnSpc>
            </a:pPr>
            <a:r>
              <a:rPr lang="en-US" sz="6991">
                <a:solidFill>
                  <a:srgbClr val="627444"/>
                </a:solidFill>
                <a:latin typeface="Open Sans Bold"/>
              </a:rPr>
              <a:t>Follow us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399687"/>
            <a:ext cx="6781293" cy="97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8"/>
              </a:lnSpc>
            </a:pPr>
            <a:r>
              <a:rPr lang="en-US" sz="5691">
                <a:solidFill>
                  <a:srgbClr val="627444"/>
                </a:solidFill>
                <a:latin typeface="Open Sans Bold"/>
              </a:rPr>
              <a:t>@aromapourtous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799596"/>
            <a:ext cx="15734394" cy="198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8"/>
              </a:lnSpc>
            </a:pPr>
            <a:r>
              <a:rPr lang="en-US" sz="5691">
                <a:solidFill>
                  <a:srgbClr val="627444"/>
                </a:solidFill>
                <a:latin typeface="Open Sans Bold"/>
              </a:rPr>
              <a:t>Prochains événements en ligne Aromapourtous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22561" y="163713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83643" y="277167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83643" y="372937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83643" y="489065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83643" y="656858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122109" y="1472797"/>
            <a:ext cx="13768449" cy="1013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2"/>
              </a:lnSpc>
            </a:pPr>
            <a:r>
              <a:rPr lang="en-US" sz="2752">
                <a:solidFill>
                  <a:srgbClr val="627444"/>
                </a:solidFill>
                <a:latin typeface="Muli Bold"/>
              </a:rPr>
              <a:t>Ne jamais mettre dans le canal auditif </a:t>
            </a: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852"/>
              </a:lnSpc>
            </a:pPr>
            <a:r>
              <a:rPr lang="en-US" sz="2752">
                <a:solidFill>
                  <a:srgbClr val="627444"/>
                </a:solidFill>
                <a:latin typeface="Muli Bold"/>
              </a:rPr>
              <a:t>Si contact avec les yeux, nettoyer avec de l'huile</a:t>
            </a: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992"/>
              </a:lnSpc>
            </a:pPr>
            <a:r>
              <a:rPr lang="en-US" sz="2852">
                <a:solidFill>
                  <a:srgbClr val="627444"/>
                </a:solidFill>
                <a:latin typeface="Muli Bold"/>
              </a:rPr>
              <a:t>HE Argrumes, gingembre, cannelle = photosensiblisante (pas au soleil durant 12 heures)</a:t>
            </a:r>
          </a:p>
          <a:p>
            <a:pPr>
              <a:lnSpc>
                <a:spcPts val="3852"/>
              </a:lnSpc>
            </a:pPr>
            <a:endParaRPr lang="en-US" sz="28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852"/>
              </a:lnSpc>
            </a:pPr>
            <a:r>
              <a:rPr lang="en-US" sz="2752">
                <a:solidFill>
                  <a:srgbClr val="627444"/>
                </a:solidFill>
                <a:latin typeface="Muli Bold"/>
              </a:rPr>
              <a:t>Le HE à ne jamais ingérer en interne : Thuya, Cerdawood, Cyprès, Douglas Fir (Sapin de Douglas), Eucalyptus, SpiKenard (Nard), White Fir (Sapin Blanc), Vetiver</a:t>
            </a: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852"/>
              </a:lnSpc>
            </a:pPr>
            <a:r>
              <a:rPr lang="en-US" sz="2752">
                <a:solidFill>
                  <a:srgbClr val="627444"/>
                </a:solidFill>
                <a:latin typeface="Muli Bold"/>
              </a:rPr>
              <a:t>Les huiles dermocaustiques : Clou de girofle, cannelle, origan, thym, cumin, cassia, citronnelle, géranium --&gt; Toujours diluer. Test allergie dans le pli du coude</a:t>
            </a: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852"/>
              </a:lnSpc>
            </a:pPr>
            <a:r>
              <a:rPr lang="en-US" sz="2752">
                <a:solidFill>
                  <a:srgbClr val="627444"/>
                </a:solidFill>
                <a:latin typeface="Muli Bold"/>
              </a:rPr>
              <a:t>1-2 c’est suffisant </a:t>
            </a: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852"/>
              </a:lnSpc>
            </a:pPr>
            <a:r>
              <a:rPr lang="en-US" sz="2752">
                <a:solidFill>
                  <a:srgbClr val="627444"/>
                </a:solidFill>
                <a:latin typeface="Muli Bold"/>
              </a:rPr>
              <a:t>Si vous avez des problèmes de santé, consulter votre médecin afin l’utilisation d’huile essentielle</a:t>
            </a: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852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517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517"/>
              </a:lnSpc>
            </a:pPr>
            <a:endParaRPr lang="en-US" sz="2752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502799" y="805482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3024527"/>
            <a:ext cx="2997969" cy="2997969"/>
          </a:xfrm>
          <a:custGeom>
            <a:avLst/>
            <a:gdLst/>
            <a:ahLst/>
            <a:cxnLst/>
            <a:rect l="l" t="t" r="r" b="b"/>
            <a:pathLst>
              <a:path w="2997969" h="2997969">
                <a:moveTo>
                  <a:pt x="0" y="0"/>
                </a:moveTo>
                <a:lnTo>
                  <a:pt x="2997969" y="0"/>
                </a:lnTo>
                <a:lnTo>
                  <a:pt x="2997969" y="2997969"/>
                </a:lnTo>
                <a:lnTo>
                  <a:pt x="0" y="2997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87816" y="256332"/>
            <a:ext cx="7512368" cy="10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627444"/>
                </a:solidFill>
                <a:latin typeface="Muli Bold"/>
              </a:rPr>
              <a:t> Précaution d'emploi </a:t>
            </a:r>
          </a:p>
        </p:txBody>
      </p:sp>
      <p:sp>
        <p:nvSpPr>
          <p:cNvPr id="11" name="Freeform 11"/>
          <p:cNvSpPr/>
          <p:nvPr/>
        </p:nvSpPr>
        <p:spPr>
          <a:xfrm>
            <a:off x="3502799" y="900545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10940" y="6705594"/>
            <a:ext cx="2310285" cy="3581406"/>
          </a:xfrm>
          <a:custGeom>
            <a:avLst/>
            <a:gdLst/>
            <a:ahLst/>
            <a:cxnLst/>
            <a:rect l="l" t="t" r="r" b="b"/>
            <a:pathLst>
              <a:path w="2310285" h="3581406">
                <a:moveTo>
                  <a:pt x="0" y="0"/>
                </a:moveTo>
                <a:lnTo>
                  <a:pt x="2310285" y="0"/>
                </a:lnTo>
                <a:lnTo>
                  <a:pt x="2310285" y="3581406"/>
                </a:lnTo>
                <a:lnTo>
                  <a:pt x="0" y="3581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21804" y="6516766"/>
            <a:ext cx="2473346" cy="3581406"/>
          </a:xfrm>
          <a:custGeom>
            <a:avLst/>
            <a:gdLst/>
            <a:ahLst/>
            <a:cxnLst/>
            <a:rect l="l" t="t" r="r" b="b"/>
            <a:pathLst>
              <a:path w="2473346" h="3581406">
                <a:moveTo>
                  <a:pt x="0" y="0"/>
                </a:moveTo>
                <a:lnTo>
                  <a:pt x="2473346" y="0"/>
                </a:lnTo>
                <a:lnTo>
                  <a:pt x="2473346" y="3581405"/>
                </a:lnTo>
                <a:lnTo>
                  <a:pt x="0" y="3581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48600" y="6548938"/>
            <a:ext cx="2223540" cy="3616094"/>
          </a:xfrm>
          <a:custGeom>
            <a:avLst/>
            <a:gdLst/>
            <a:ahLst/>
            <a:cxnLst/>
            <a:rect l="l" t="t" r="r" b="b"/>
            <a:pathLst>
              <a:path w="2452140" h="3959063">
                <a:moveTo>
                  <a:pt x="0" y="0"/>
                </a:moveTo>
                <a:lnTo>
                  <a:pt x="2452140" y="0"/>
                </a:lnTo>
                <a:lnTo>
                  <a:pt x="2452140" y="3959063"/>
                </a:lnTo>
                <a:lnTo>
                  <a:pt x="0" y="39590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450" r="-1945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88396" y="384472"/>
            <a:ext cx="12511207" cy="10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627444"/>
                </a:solidFill>
                <a:latin typeface="Muli Bold"/>
              </a:rPr>
              <a:t>Les 3 choses à savoir sur doTERRA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46126" y="3741215"/>
            <a:ext cx="5567856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627444"/>
                </a:solidFill>
                <a:latin typeface="Muli Bold"/>
              </a:rPr>
              <a:t>Gamme importante d’HE Produits accessoires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627444"/>
                </a:solidFill>
                <a:latin typeface="Muli Bold"/>
              </a:rPr>
              <a:t>Synergies prêtes à l'emploi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479277"/>
            <a:ext cx="5573747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627444"/>
                </a:solidFill>
                <a:latin typeface="Muli Bold"/>
              </a:rPr>
              <a:t>Purs extraits de plantes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627444"/>
                </a:solidFill>
                <a:latin typeface="Muli Bold"/>
              </a:rPr>
              <a:t>Pas d’additifs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627444"/>
                </a:solidFill>
                <a:latin typeface="Muli Bold"/>
              </a:rPr>
              <a:t>Transparence des analyses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627444"/>
                </a:solidFill>
                <a:latin typeface="Muli Bold"/>
              </a:rPr>
              <a:t>Normes CPTG 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627444"/>
                </a:solidFill>
                <a:latin typeface="Muli Bold"/>
                <a:hlinkClick r:id="rId6" tooltip="http://www.sourcetoyou.com"/>
              </a:rPr>
              <a:t>source to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39972" y="3688117"/>
            <a:ext cx="4098018" cy="21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1"/>
              </a:lnSpc>
            </a:pPr>
            <a:r>
              <a:rPr lang="en-US" sz="3129">
                <a:solidFill>
                  <a:srgbClr val="627444"/>
                </a:solidFill>
                <a:latin typeface="Muli Bold"/>
              </a:rPr>
              <a:t>Faible quantité à utiliser pour une grande efficacité. Une goutte à la fois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1832" y="2311441"/>
            <a:ext cx="4358735" cy="67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627444"/>
                </a:solidFill>
                <a:latin typeface="Muli Bold"/>
              </a:rPr>
              <a:t>SANS DANGER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13526" y="2311441"/>
            <a:ext cx="3084639" cy="67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627444"/>
                </a:solidFill>
                <a:latin typeface="Muli Bold"/>
              </a:rPr>
              <a:t>EFFICACITE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45064" y="2345888"/>
            <a:ext cx="5568918" cy="67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627444"/>
                </a:solidFill>
                <a:latin typeface="Muli Bold"/>
              </a:rPr>
              <a:t>GAMME DE PRODUIT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392" y="2048601"/>
            <a:ext cx="3122102" cy="2144640"/>
          </a:xfrm>
          <a:custGeom>
            <a:avLst/>
            <a:gdLst/>
            <a:ahLst/>
            <a:cxnLst/>
            <a:rect l="l" t="t" r="r" b="b"/>
            <a:pathLst>
              <a:path w="3122102" h="2144640">
                <a:moveTo>
                  <a:pt x="0" y="0"/>
                </a:moveTo>
                <a:lnTo>
                  <a:pt x="3122103" y="0"/>
                </a:lnTo>
                <a:lnTo>
                  <a:pt x="3122103" y="2144639"/>
                </a:lnTo>
                <a:lnTo>
                  <a:pt x="0" y="2144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04" t="-8443" r="-59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2548" y="7139305"/>
            <a:ext cx="2924309" cy="1951977"/>
          </a:xfrm>
          <a:custGeom>
            <a:avLst/>
            <a:gdLst/>
            <a:ahLst/>
            <a:cxnLst/>
            <a:rect l="l" t="t" r="r" b="b"/>
            <a:pathLst>
              <a:path w="2924309" h="1951977">
                <a:moveTo>
                  <a:pt x="0" y="0"/>
                </a:moveTo>
                <a:lnTo>
                  <a:pt x="2924309" y="0"/>
                </a:lnTo>
                <a:lnTo>
                  <a:pt x="2924309" y="1951977"/>
                </a:lnTo>
                <a:lnTo>
                  <a:pt x="0" y="1951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74105" y="2100451"/>
            <a:ext cx="2761091" cy="2024938"/>
          </a:xfrm>
          <a:custGeom>
            <a:avLst/>
            <a:gdLst/>
            <a:ahLst/>
            <a:cxnLst/>
            <a:rect l="l" t="t" r="r" b="b"/>
            <a:pathLst>
              <a:path w="2761091" h="2024938">
                <a:moveTo>
                  <a:pt x="0" y="0"/>
                </a:moveTo>
                <a:lnTo>
                  <a:pt x="2761091" y="0"/>
                </a:lnTo>
                <a:lnTo>
                  <a:pt x="2761091" y="2024938"/>
                </a:lnTo>
                <a:lnTo>
                  <a:pt x="0" y="20249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03" r="-500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4392" y="455361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38287" y="289468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38287" y="344582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4392" y="555286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4392" y="501707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69579" y="7303166"/>
            <a:ext cx="2924309" cy="1907195"/>
          </a:xfrm>
          <a:custGeom>
            <a:avLst/>
            <a:gdLst/>
            <a:ahLst/>
            <a:cxnLst/>
            <a:rect l="l" t="t" r="r" b="b"/>
            <a:pathLst>
              <a:path w="2924309" h="1907195">
                <a:moveTo>
                  <a:pt x="0" y="0"/>
                </a:moveTo>
                <a:lnTo>
                  <a:pt x="2924309" y="0"/>
                </a:lnTo>
                <a:lnTo>
                  <a:pt x="2924309" y="1907195"/>
                </a:lnTo>
                <a:lnTo>
                  <a:pt x="0" y="1907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3057" b="-1305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387036" y="256332"/>
            <a:ext cx="9513927" cy="101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627444"/>
                </a:solidFill>
                <a:latin typeface="Muli Bold"/>
              </a:rPr>
              <a:t>Les méthodes d'utilisation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3392" y="4490629"/>
            <a:ext cx="7944182" cy="1353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627444"/>
                </a:solidFill>
                <a:latin typeface="Muli Bold"/>
              </a:rPr>
              <a:t>Purifie l'air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627444"/>
                </a:solidFill>
                <a:latin typeface="Muli Bold"/>
              </a:rPr>
              <a:t>Soutien le système respiratoire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627444"/>
                </a:solidFill>
                <a:latin typeface="Muli Bold"/>
              </a:rPr>
              <a:t>Procure une atmosphère agréable dans une pièce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8003" y="6112628"/>
            <a:ext cx="3752344" cy="138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627444"/>
                </a:solidFill>
                <a:latin typeface="Muli Bold"/>
              </a:rPr>
              <a:t>Inhalation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174105" y="4220122"/>
            <a:ext cx="7895636" cy="272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27444"/>
                </a:solidFill>
                <a:latin typeface="Muli Bold"/>
              </a:rPr>
              <a:t>Dans le bain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627444"/>
                </a:solidFill>
                <a:latin typeface="Muli Bold"/>
              </a:rPr>
              <a:t>1-2 gouttes, en massage avec de l’huile végétale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627444"/>
                </a:solidFill>
                <a:latin typeface="Muli Bold"/>
              </a:rPr>
              <a:t>En compresse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627444"/>
                </a:solidFill>
                <a:latin typeface="Muli Bold"/>
              </a:rPr>
              <a:t>Dans une crème hydratante ou huile 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3640"/>
              </a:lnSpc>
            </a:pPr>
            <a:endParaRPr lang="en-US" sz="260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53392" y="1227324"/>
            <a:ext cx="3752344" cy="67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627444"/>
                </a:solidFill>
                <a:latin typeface="Muli Bold"/>
              </a:rPr>
              <a:t>Diffusion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58879" y="1318350"/>
            <a:ext cx="4357464" cy="679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627444"/>
                </a:solidFill>
                <a:latin typeface="Muli Bold"/>
              </a:rPr>
              <a:t>Cutané (Topique)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69579" y="6502550"/>
            <a:ext cx="3752344" cy="138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627444"/>
                </a:solidFill>
                <a:latin typeface="Muli Bold"/>
              </a:rPr>
              <a:t>En interne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69579" y="9401281"/>
            <a:ext cx="7654833" cy="89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27444"/>
                </a:solidFill>
                <a:latin typeface="Muli Bold"/>
              </a:rPr>
              <a:t>1  goutte dans de l’eau / sur du miel / pain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9795690" y="9521548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676535" y="442719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676535" y="489065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676535" y="526992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676535" y="564919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142931" y="9223241"/>
            <a:ext cx="7654833" cy="89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27444"/>
                </a:solidFill>
                <a:latin typeface="Muli Bold"/>
              </a:rPr>
              <a:t>1 goutte sur vos mains et inspirer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603548" y="9322482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46752" y="274347"/>
            <a:ext cx="9620101" cy="16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627444"/>
                </a:solidFill>
                <a:latin typeface="Muli Bold"/>
              </a:rPr>
              <a:t>Huile essentielle de Lavande </a:t>
            </a:r>
          </a:p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627444"/>
                </a:solidFill>
                <a:latin typeface="Muli"/>
              </a:rPr>
              <a:t>calme, bien-être, sommeil, peau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7472101"/>
            <a:ext cx="4936956" cy="304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Analgésique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Antiseptique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Antibactérienne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Cicatrisante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Fongicide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Apaisante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627444"/>
              </a:solidFill>
              <a:latin typeface="Muli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168934" y="350314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68934" y="449266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168934" y="557625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68934" y="6657781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1978" y="2776799"/>
            <a:ext cx="4072228" cy="4733401"/>
          </a:xfrm>
          <a:custGeom>
            <a:avLst/>
            <a:gdLst/>
            <a:ahLst/>
            <a:cxnLst/>
            <a:rect l="l" t="t" r="r" b="b"/>
            <a:pathLst>
              <a:path w="4072228" h="4733401">
                <a:moveTo>
                  <a:pt x="0" y="0"/>
                </a:moveTo>
                <a:lnTo>
                  <a:pt x="4072227" y="0"/>
                </a:lnTo>
                <a:lnTo>
                  <a:pt x="4072227" y="4733402"/>
                </a:lnTo>
                <a:lnTo>
                  <a:pt x="0" y="4733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5739542" y="2747952"/>
            <a:ext cx="11519758" cy="521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6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627444"/>
                </a:solidFill>
                <a:latin typeface="Muli Bold"/>
              </a:rPr>
              <a:t>Favorise une peau saine, 1 goutte dans votre routine beauté</a:t>
            </a:r>
          </a:p>
          <a:p>
            <a:pPr algn="just">
              <a:lnSpc>
                <a:spcPts val="4186"/>
              </a:lnSpc>
              <a:spcBef>
                <a:spcPct val="0"/>
              </a:spcBef>
            </a:pPr>
            <a:endParaRPr lang="en-US" sz="2990">
              <a:solidFill>
                <a:srgbClr val="627444"/>
              </a:solidFill>
              <a:latin typeface="Muli Bold"/>
            </a:endParaRPr>
          </a:p>
          <a:p>
            <a:pPr algn="just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627444"/>
                </a:solidFill>
                <a:latin typeface="Muli Bold"/>
              </a:rPr>
              <a:t>Blesssures, coups, brûlures, piqures d'insectes </a:t>
            </a:r>
          </a:p>
          <a:p>
            <a:pPr algn="just">
              <a:lnSpc>
                <a:spcPts val="4186"/>
              </a:lnSpc>
              <a:spcBef>
                <a:spcPct val="0"/>
              </a:spcBef>
            </a:pPr>
            <a:endParaRPr lang="en-US" sz="2990">
              <a:solidFill>
                <a:srgbClr val="627444"/>
              </a:solidFill>
              <a:latin typeface="Muli Bold"/>
            </a:endParaRPr>
          </a:p>
          <a:p>
            <a:pPr algn="just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627444"/>
                </a:solidFill>
                <a:latin typeface="Muli Bold"/>
              </a:rPr>
              <a:t>Sommeil : massage plante de pied</a:t>
            </a:r>
          </a:p>
          <a:p>
            <a:pPr algn="just">
              <a:lnSpc>
                <a:spcPts val="4186"/>
              </a:lnSpc>
              <a:spcBef>
                <a:spcPct val="0"/>
              </a:spcBef>
            </a:pPr>
            <a:endParaRPr lang="en-US" sz="2990">
              <a:solidFill>
                <a:srgbClr val="627444"/>
              </a:solidFill>
              <a:latin typeface="Muli Bold"/>
            </a:endParaRPr>
          </a:p>
          <a:p>
            <a:pPr algn="just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627444"/>
                </a:solidFill>
                <a:latin typeface="Muli Bold"/>
              </a:rPr>
              <a:t>Coups de soleil : Appliquer diluée sur la zone</a:t>
            </a:r>
          </a:p>
          <a:p>
            <a:pPr algn="just">
              <a:lnSpc>
                <a:spcPts val="4186"/>
              </a:lnSpc>
              <a:spcBef>
                <a:spcPct val="0"/>
              </a:spcBef>
            </a:pPr>
            <a:endParaRPr lang="en-US" sz="2990">
              <a:solidFill>
                <a:srgbClr val="627444"/>
              </a:solidFill>
              <a:latin typeface="Muli Bold"/>
            </a:endParaRPr>
          </a:p>
          <a:p>
            <a:pPr algn="just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627444"/>
                </a:solidFill>
                <a:latin typeface="Muli Bold"/>
              </a:rPr>
              <a:t>En diffusion : apaise l'anxiété, la nervosité</a:t>
            </a:r>
          </a:p>
        </p:txBody>
      </p:sp>
      <p:sp>
        <p:nvSpPr>
          <p:cNvPr id="10" name="Freeform 10"/>
          <p:cNvSpPr/>
          <p:nvPr/>
        </p:nvSpPr>
        <p:spPr>
          <a:xfrm>
            <a:off x="5219094" y="7644056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0" y="0"/>
                </a:lnTo>
                <a:lnTo>
                  <a:pt x="238310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95386" y="9061132"/>
            <a:ext cx="14246639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 dirty="0">
                <a:solidFill>
                  <a:srgbClr val="627444"/>
                </a:solidFill>
                <a:latin typeface="Muli Italics"/>
              </a:rPr>
              <a:t>Signification </a:t>
            </a:r>
            <a:r>
              <a:rPr lang="fr-FR" sz="2100" u="sng" dirty="0" smtClean="0">
                <a:solidFill>
                  <a:srgbClr val="627444"/>
                </a:solidFill>
                <a:latin typeface="Muli Italics"/>
              </a:rPr>
              <a:t>émotionnelle </a:t>
            </a:r>
            <a:r>
              <a:rPr lang="fr-FR" sz="2100" dirty="0" smtClean="0">
                <a:solidFill>
                  <a:srgbClr val="627444"/>
                </a:solidFill>
                <a:latin typeface="Muli Italics"/>
              </a:rPr>
              <a:t>: La lavande facilite l’expression verbale et calme l’esprit. Elle calme les insécurités qui se font sentir lorsque l’on fait face à ses véritables pensées et sentiments</a:t>
            </a:r>
            <a:r>
              <a:rPr lang="en-US" sz="2100" dirty="0" smtClean="0">
                <a:solidFill>
                  <a:srgbClr val="627444"/>
                </a:solidFill>
                <a:latin typeface="Muli Italics"/>
              </a:rPr>
              <a:t>.</a:t>
            </a:r>
            <a:endParaRPr lang="en-US" sz="2100" dirty="0">
              <a:solidFill>
                <a:srgbClr val="627444"/>
              </a:solidFill>
              <a:latin typeface="Muli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3772" y="1780601"/>
            <a:ext cx="3788739" cy="5676977"/>
          </a:xfrm>
          <a:custGeom>
            <a:avLst/>
            <a:gdLst/>
            <a:ahLst/>
            <a:cxnLst/>
            <a:rect l="l" t="t" r="r" b="b"/>
            <a:pathLst>
              <a:path w="3788739" h="5676977">
                <a:moveTo>
                  <a:pt x="0" y="0"/>
                </a:moveTo>
                <a:lnTo>
                  <a:pt x="3788739" y="0"/>
                </a:lnTo>
                <a:lnTo>
                  <a:pt x="3788739" y="5676977"/>
                </a:lnTo>
                <a:lnTo>
                  <a:pt x="0" y="5676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75342" y="274347"/>
            <a:ext cx="4562921" cy="16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627444"/>
                </a:solidFill>
                <a:latin typeface="Muli Bold"/>
              </a:rPr>
              <a:t>On Guard</a:t>
            </a:r>
          </a:p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627444"/>
                </a:solidFill>
                <a:latin typeface="Muli"/>
              </a:rPr>
              <a:t>Mélange protecteur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1978" y="7768082"/>
            <a:ext cx="4936956" cy="216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Orange sauvage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Clou de girofle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Écorce de Cannelle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Eucalyptus 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 Romarin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88034" y="2400895"/>
            <a:ext cx="12118967" cy="579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Le mélange le plus populaire chez doterra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Renforce les fonctions naturelles du système immunitaire </a:t>
            </a: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1 goutte sous la plante des pieds tous les matins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Vivifiant, nettoyant très efficace pour la peau &amp; les surfaces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Apporte une touche d'agrumes épicée et chaleureuse à vos boissons chaudes et dessert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Nettoyant naturel pour nos fruits &amp; légumes</a:t>
            </a:r>
          </a:p>
        </p:txBody>
      </p:sp>
      <p:sp>
        <p:nvSpPr>
          <p:cNvPr id="6" name="Freeform 6"/>
          <p:cNvSpPr/>
          <p:nvPr/>
        </p:nvSpPr>
        <p:spPr>
          <a:xfrm>
            <a:off x="1300255" y="350314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96117" y="257425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930623" y="362956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30623" y="5199993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30623" y="6308783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30623" y="7806182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47786" y="9213532"/>
            <a:ext cx="14246639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 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: On Guard nous donne la force de dire “non” et la détermination à maintenir des limites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627444"/>
                </a:solidFill>
                <a:latin typeface="Muli Italics"/>
              </a:rPr>
              <a:t>claires &amp; saines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1100" y="315164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1100" y="202686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68934" y="4619089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89664" y="4255084"/>
            <a:ext cx="11135946" cy="5891318"/>
          </a:xfrm>
          <a:custGeom>
            <a:avLst/>
            <a:gdLst/>
            <a:ahLst/>
            <a:cxnLst/>
            <a:rect l="l" t="t" r="r" b="b"/>
            <a:pathLst>
              <a:path w="11135946" h="5891318">
                <a:moveTo>
                  <a:pt x="0" y="0"/>
                </a:moveTo>
                <a:lnTo>
                  <a:pt x="11135946" y="0"/>
                </a:lnTo>
                <a:lnTo>
                  <a:pt x="11135946" y="5891318"/>
                </a:lnTo>
                <a:lnTo>
                  <a:pt x="0" y="58913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9000"/>
            </a:blip>
            <a:stretch>
              <a:fillRect t="-12679" r="-1329" b="-418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46989" y="274347"/>
            <a:ext cx="7019627" cy="94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627444"/>
                </a:solidFill>
                <a:latin typeface="Muli Bold"/>
              </a:rPr>
              <a:t>La Famille On Guard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8566" y="1969710"/>
            <a:ext cx="14438835" cy="4208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Une solution naturelle &amp; non toxique pour toute la maison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r>
              <a:rPr lang="en-US" sz="2985">
                <a:solidFill>
                  <a:srgbClr val="627444"/>
                </a:solidFill>
                <a:latin typeface="Muli Bold"/>
              </a:rPr>
              <a:t>Lessive, dentifrice, savon pour les mains, bain de bouche, purifiant pour les mains, nettoyant concentré, file dentaire</a:t>
            </a: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179"/>
              </a:lnSpc>
            </a:pPr>
            <a:endParaRPr lang="en-US" sz="2985">
              <a:solidFill>
                <a:srgbClr val="627444"/>
              </a:solidFill>
              <a:latin typeface="Mul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58970" y="2231850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68495" y="3842495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58970" y="6541482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50"/>
                </a:lnTo>
                <a:lnTo>
                  <a:pt x="0" y="25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12404" y="2231850"/>
            <a:ext cx="3038357" cy="4557535"/>
            <a:chOff x="0" y="0"/>
            <a:chExt cx="6350000" cy="9525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5"/>
              <a:stretch>
                <a:fillRect l="-29564" r="-2043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791143" y="2057877"/>
            <a:ext cx="13291675" cy="6946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Principales indications : douleurs chroniques, acné, anxiété, fatigue nerveuse, inflammation, courbatures, douleurs...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Pour les inflammations :</a:t>
            </a: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Interne : 1 goutte 3 fois par jour</a:t>
            </a: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Externe : 2 gouttes dans 1 cc d’huile végétale, masser la zone concernée. Associé à Deep Blue pour encore + d’efficacité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Régénérant cutané : Ajouter 1 goutte dans votre crème de jour ou huile végétale pour une peau éclatante et lumineuse</a:t>
            </a:r>
          </a:p>
          <a:p>
            <a:pPr>
              <a:lnSpc>
                <a:spcPts val="4219"/>
              </a:lnSpc>
            </a:pPr>
            <a:endParaRPr lang="en-US" sz="3013">
              <a:solidFill>
                <a:srgbClr val="627444"/>
              </a:solidFill>
              <a:latin typeface="Muli Bold"/>
            </a:endParaRPr>
          </a:p>
          <a:p>
            <a:pPr>
              <a:lnSpc>
                <a:spcPts val="4219"/>
              </a:lnSpc>
            </a:pPr>
            <a:r>
              <a:rPr lang="en-US" sz="3013">
                <a:solidFill>
                  <a:srgbClr val="627444"/>
                </a:solidFill>
                <a:latin typeface="Muli Bold"/>
              </a:rPr>
              <a:t>Aide à lutter contre la tension nerveuse, le stress et l’anxiété, l’insomnie : 1 goutte sous la langue le soir avant de dormir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1017" y="74301"/>
            <a:ext cx="10141595" cy="167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627444"/>
                </a:solidFill>
                <a:latin typeface="Muli Bold"/>
              </a:rPr>
              <a:t>Huile essentielle de Copaïba </a:t>
            </a:r>
          </a:p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627444"/>
                </a:solidFill>
                <a:latin typeface="Muli"/>
              </a:rPr>
              <a:t>Puissant anti-inflammatoire, peau, détente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4677" y="7054967"/>
            <a:ext cx="3413811" cy="260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Analgésique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Anti-inflammatoire ++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Antibactérienne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Antiseptique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Antioxydant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627444"/>
                </a:solidFill>
                <a:latin typeface="Muli Bold"/>
              </a:rPr>
              <a:t>Stimulant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68495" y="8137357"/>
            <a:ext cx="238311" cy="252849"/>
          </a:xfrm>
          <a:custGeom>
            <a:avLst/>
            <a:gdLst/>
            <a:ahLst/>
            <a:cxnLst/>
            <a:rect l="l" t="t" r="r" b="b"/>
            <a:pathLst>
              <a:path w="238311" h="252849">
                <a:moveTo>
                  <a:pt x="0" y="0"/>
                </a:moveTo>
                <a:lnTo>
                  <a:pt x="238311" y="0"/>
                </a:lnTo>
                <a:lnTo>
                  <a:pt x="238311" y="252849"/>
                </a:lnTo>
                <a:lnTo>
                  <a:pt x="0" y="252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27726" y="9313663"/>
            <a:ext cx="15355574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u="sng">
                <a:solidFill>
                  <a:srgbClr val="627444"/>
                </a:solidFill>
                <a:latin typeface="Muli Italics"/>
              </a:rPr>
              <a:t>Signification émotionnelle </a:t>
            </a:r>
            <a:r>
              <a:rPr lang="en-US" sz="2100">
                <a:solidFill>
                  <a:srgbClr val="627444"/>
                </a:solidFill>
                <a:latin typeface="Muli Italics"/>
              </a:rPr>
              <a:t>: C’est une huile qui nous aide à grandir en acceptant nos choix du passé. </a:t>
            </a:r>
          </a:p>
          <a:p>
            <a:pPr>
              <a:lnSpc>
                <a:spcPts val="2940"/>
              </a:lnSpc>
            </a:pPr>
            <a:r>
              <a:rPr lang="en-US" sz="2100">
                <a:solidFill>
                  <a:srgbClr val="627444"/>
                </a:solidFill>
                <a:latin typeface="Muli Italics"/>
              </a:rPr>
              <a:t>Dimension de connexion au divin, nous révèle le message supérieur de notre vie, du pourquoi nous sommes ici sur Terre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1812</Words>
  <Application>Microsoft Office PowerPoint</Application>
  <PresentationFormat>Custom</PresentationFormat>
  <Paragraphs>305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Muli Bold</vt:lpstr>
      <vt:lpstr>Muli Italics</vt:lpstr>
      <vt:lpstr>Open Sans Bold</vt:lpstr>
      <vt:lpstr>Calibri</vt:lpstr>
      <vt:lpstr>Arial</vt:lpstr>
      <vt:lpstr>Monterchi Bold</vt:lpstr>
      <vt:lpstr>Muli</vt:lpstr>
      <vt:lpstr>Monterchi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Atelier 28 septembre - 10 huiles essentielles indispensables</dc:title>
  <dc:creator>Fanny</dc:creator>
  <cp:lastModifiedBy>Fanny</cp:lastModifiedBy>
  <cp:revision>12</cp:revision>
  <dcterms:created xsi:type="dcterms:W3CDTF">2006-08-16T00:00:00Z</dcterms:created>
  <dcterms:modified xsi:type="dcterms:W3CDTF">2023-10-12T19:24:29Z</dcterms:modified>
  <dc:identifier>DAFtdrI-Mws</dc:identifier>
</cp:coreProperties>
</file>